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26"/>
  </p:notesMasterIdLst>
  <p:sldIdLst>
    <p:sldId id="319" r:id="rId4"/>
    <p:sldId id="315" r:id="rId5"/>
    <p:sldId id="321" r:id="rId6"/>
    <p:sldId id="322" r:id="rId7"/>
    <p:sldId id="323" r:id="rId8"/>
    <p:sldId id="1245" r:id="rId9"/>
    <p:sldId id="1244" r:id="rId10"/>
    <p:sldId id="493" r:id="rId11"/>
    <p:sldId id="1248" r:id="rId12"/>
    <p:sldId id="1247" r:id="rId13"/>
    <p:sldId id="494" r:id="rId14"/>
    <p:sldId id="1243" r:id="rId15"/>
    <p:sldId id="1249" r:id="rId16"/>
    <p:sldId id="258" r:id="rId17"/>
    <p:sldId id="540" r:id="rId18"/>
    <p:sldId id="270" r:id="rId19"/>
    <p:sldId id="479" r:id="rId20"/>
    <p:sldId id="539" r:id="rId21"/>
    <p:sldId id="541" r:id="rId22"/>
    <p:sldId id="488" r:id="rId23"/>
    <p:sldId id="485" r:id="rId24"/>
    <p:sldId id="124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Cadogan" initials="DC" lastIdx="1" clrIdx="0">
    <p:extLst>
      <p:ext uri="{19B8F6BF-5375-455C-9EA6-DF929625EA0E}">
        <p15:presenceInfo xmlns:p15="http://schemas.microsoft.com/office/powerpoint/2012/main" userId="S::david.cadogan@feedworks.com.au::189dbb3c-44e5-4295-a554-78327df6b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sorterViewPr>
    <p:cViewPr varScale="1">
      <p:scale>
        <a:sx n="100" d="100"/>
        <a:sy n="100" d="100"/>
      </p:scale>
      <p:origin x="0" y="-4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343F0-A825-4AA4-94BA-4C2334C70D76}" type="datetimeFigureOut">
              <a:rPr lang="en-AU" smtClean="0"/>
              <a:t>11/11/2019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2D02C-7764-45B0-8069-A1493D863AA4}" type="slidenum">
              <a:rPr lang="en-AU" smtClean="0"/>
              <a:t>‹#›</a:t>
            </a:fld>
            <a:endParaRPr lang="en-AU"/>
          </a:p>
        </p:txBody>
      </p:sp>
    </p:spTree>
    <p:extLst>
      <p:ext uri="{BB962C8B-B14F-4D97-AF65-F5344CB8AC3E}">
        <p14:creationId xmlns:p14="http://schemas.microsoft.com/office/powerpoint/2010/main" val="357327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p>
        </p:txBody>
      </p:sp>
      <p:sp>
        <p:nvSpPr>
          <p:cNvPr id="4" name="Slide Number Placeholder 3"/>
          <p:cNvSpPr>
            <a:spLocks noGrp="1"/>
          </p:cNvSpPr>
          <p:nvPr>
            <p:ph type="sldNum" sz="quarter" idx="10"/>
          </p:nvPr>
        </p:nvSpPr>
        <p:spPr/>
        <p:txBody>
          <a:bodyPr/>
          <a:lstStyle/>
          <a:p>
            <a:fld id="{88B36DBE-562A-4079-8E76-DC8DD64C6542}" type="slidenum">
              <a:rPr lang="en-AU" smtClean="0"/>
              <a:t>1</a:t>
            </a:fld>
            <a:endParaRPr lang="en-AU"/>
          </a:p>
        </p:txBody>
      </p:sp>
    </p:spTree>
    <p:extLst>
      <p:ext uri="{BB962C8B-B14F-4D97-AF65-F5344CB8AC3E}">
        <p14:creationId xmlns:p14="http://schemas.microsoft.com/office/powerpoint/2010/main" val="94577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12EE1E-7636-42EC-AB77-D1FEB7BF936D}" type="slidenum">
              <a:rPr lang="en-GB" smtClean="0">
                <a:cs typeface="Arial" charset="0"/>
              </a:rPr>
              <a:pPr/>
              <a:t>17</a:t>
            </a:fld>
            <a:endParaRPr lang="en-GB" dirty="0">
              <a:cs typeface="Arial" charset="0"/>
            </a:endParaRPr>
          </a:p>
        </p:txBody>
      </p:sp>
      <p:sp>
        <p:nvSpPr>
          <p:cNvPr id="46083" name="Rectangle 7"/>
          <p:cNvSpPr txBox="1">
            <a:spLocks noGrp="1" noChangeArrowheads="1"/>
          </p:cNvSpPr>
          <p:nvPr/>
        </p:nvSpPr>
        <p:spPr bwMode="auto">
          <a:xfrm>
            <a:off x="4021088" y="9721869"/>
            <a:ext cx="3076672" cy="511053"/>
          </a:xfrm>
          <a:prstGeom prst="rect">
            <a:avLst/>
          </a:prstGeom>
          <a:noFill/>
          <a:ln w="9525">
            <a:noFill/>
            <a:miter lim="800000"/>
            <a:headEnd/>
            <a:tailEnd/>
          </a:ln>
        </p:spPr>
        <p:txBody>
          <a:bodyPr lIns="96652" tIns="48326" rIns="96652" bIns="48326" anchor="b"/>
          <a:lstStyle/>
          <a:p>
            <a:pPr algn="r" defTabSz="966693"/>
            <a:fld id="{F3C7A003-9ADF-4E36-B327-34CB4079E3B8}" type="slidenum">
              <a:rPr lang="en-US" sz="1300"/>
              <a:pPr algn="r" defTabSz="966693"/>
              <a:t>17</a:t>
            </a:fld>
            <a:endParaRPr lang="en-US" sz="1300" dirty="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xfrm>
            <a:off x="710239" y="4861781"/>
            <a:ext cx="5678824" cy="4604560"/>
          </a:xfrm>
          <a:noFill/>
          <a:ln/>
        </p:spPr>
        <p:txBody>
          <a:bodyPr/>
          <a:lstStyle/>
          <a:p>
            <a:pPr eaLnBrk="1" hangingPunct="1"/>
            <a:endParaRPr lang="en-GB" dirty="0"/>
          </a:p>
        </p:txBody>
      </p:sp>
    </p:spTree>
    <p:extLst>
      <p:ext uri="{BB962C8B-B14F-4D97-AF65-F5344CB8AC3E}">
        <p14:creationId xmlns:p14="http://schemas.microsoft.com/office/powerpoint/2010/main" val="114397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2438-7E83-4895-BCE0-8889C0E1B5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539" name="Rectangle 1026"/>
          <p:cNvSpPr>
            <a:spLocks noGrp="1" noRot="1" noChangeAspect="1" noChangeArrowheads="1" noTextEdit="1"/>
          </p:cNvSpPr>
          <p:nvPr>
            <p:ph type="sldImg"/>
          </p:nvPr>
        </p:nvSpPr>
        <p:spPr>
          <a:xfrm>
            <a:off x="1141413" y="685800"/>
            <a:ext cx="4575175" cy="3430588"/>
          </a:xfrm>
          <a:ln/>
        </p:spPr>
      </p:sp>
      <p:sp>
        <p:nvSpPr>
          <p:cNvPr id="65540" name="Rectangle 1027"/>
          <p:cNvSpPr>
            <a:spLocks noGrp="1" noChangeArrowheads="1"/>
          </p:cNvSpPr>
          <p:nvPr>
            <p:ph type="body" idx="1"/>
          </p:nvPr>
        </p:nvSpPr>
        <p:spPr>
          <a:xfrm>
            <a:off x="914508" y="4342450"/>
            <a:ext cx="5028986" cy="4115824"/>
          </a:xfrm>
          <a:noFill/>
          <a:ln/>
        </p:spPr>
        <p:txBody>
          <a:bodyPr/>
          <a:lstStyle/>
          <a:p>
            <a:pPr defTabSz="761925"/>
            <a:endParaRPr lang="en-US" dirty="0"/>
          </a:p>
        </p:txBody>
      </p:sp>
    </p:spTree>
    <p:extLst>
      <p:ext uri="{BB962C8B-B14F-4D97-AF65-F5344CB8AC3E}">
        <p14:creationId xmlns:p14="http://schemas.microsoft.com/office/powerpoint/2010/main" val="186737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activity of </a:t>
            </a:r>
            <a:r>
              <a:rPr lang="en-US" dirty="0" err="1"/>
              <a:t>Axtra</a:t>
            </a:r>
            <a:r>
              <a:rPr lang="en-US" baseline="30000" dirty="0"/>
              <a:t>®</a:t>
            </a:r>
            <a:r>
              <a:rPr lang="en-US" dirty="0"/>
              <a:t> PHY at different pHs was compared with the activity of</a:t>
            </a:r>
            <a:r>
              <a:rPr lang="en-US" baseline="0" dirty="0"/>
              <a:t> 3 different commercial </a:t>
            </a:r>
            <a:r>
              <a:rPr lang="en-US" baseline="0" dirty="0" err="1"/>
              <a:t>phytases</a:t>
            </a:r>
            <a:r>
              <a:rPr lang="en-US" baseline="0" dirty="0"/>
              <a:t>.  All commercial </a:t>
            </a:r>
            <a:r>
              <a:rPr lang="en-US" baseline="0" dirty="0" err="1"/>
              <a:t>phytases</a:t>
            </a:r>
            <a:r>
              <a:rPr lang="en-US" baseline="0" dirty="0"/>
              <a:t> have their activity </a:t>
            </a:r>
            <a:r>
              <a:rPr lang="en-US" baseline="0" dirty="0" err="1"/>
              <a:t>standardised</a:t>
            </a:r>
            <a:r>
              <a:rPr lang="en-US" baseline="0" dirty="0"/>
              <a:t> at pH 5.5.  For bacterial </a:t>
            </a:r>
            <a:r>
              <a:rPr lang="en-US" baseline="0" dirty="0" err="1"/>
              <a:t>phytases</a:t>
            </a:r>
            <a:r>
              <a:rPr lang="en-US" baseline="0" dirty="0"/>
              <a:t> this is not the optimum activity, which occurs closer to pH 4.0.  For </a:t>
            </a:r>
            <a:r>
              <a:rPr lang="en-US" baseline="0" dirty="0" err="1"/>
              <a:t>Axtra</a:t>
            </a:r>
            <a:r>
              <a:rPr lang="en-US" baseline="30000" dirty="0"/>
              <a:t>®</a:t>
            </a:r>
            <a:r>
              <a:rPr lang="en-US" baseline="0" dirty="0"/>
              <a:t> PHY the activity at pH 4.0 is almost double the activity at pH 5.5, indicating the </a:t>
            </a:r>
            <a:r>
              <a:rPr lang="en-US" baseline="0" dirty="0" err="1"/>
              <a:t>phytase</a:t>
            </a:r>
            <a:r>
              <a:rPr lang="en-US" baseline="0" dirty="0"/>
              <a:t> is highly active at this lower </a:t>
            </a:r>
            <a:r>
              <a:rPr lang="en-US" baseline="0" dirty="0" err="1"/>
              <a:t>pH.</a:t>
            </a:r>
            <a:r>
              <a:rPr lang="en-US" baseline="0" dirty="0"/>
              <a:t>  The graph also demonstrates that at pHs less than 4.0 the </a:t>
            </a:r>
            <a:r>
              <a:rPr lang="en-US" baseline="0" dirty="0" err="1"/>
              <a:t>Axtra</a:t>
            </a:r>
            <a:r>
              <a:rPr lang="en-US" baseline="30000" dirty="0"/>
              <a:t>®</a:t>
            </a:r>
            <a:r>
              <a:rPr lang="en-US" baseline="0" dirty="0"/>
              <a:t> PHY has a higher activity than any of the other </a:t>
            </a:r>
            <a:r>
              <a:rPr lang="en-US" baseline="0" dirty="0" err="1"/>
              <a:t>phytases</a:t>
            </a:r>
            <a:r>
              <a:rPr lang="en-US" baseline="0" dirty="0"/>
              <a:t> in the test. </a:t>
            </a:r>
          </a:p>
          <a:p>
            <a:endParaRPr lang="en-US" baseline="0" dirty="0"/>
          </a:p>
          <a:p>
            <a:r>
              <a:rPr lang="en-US" baseline="0" dirty="0" err="1"/>
              <a:t>Citrobacter</a:t>
            </a:r>
            <a:r>
              <a:rPr lang="en-US" baseline="0" dirty="0"/>
              <a:t> </a:t>
            </a:r>
            <a:r>
              <a:rPr lang="en-US" baseline="0" dirty="0" err="1"/>
              <a:t>Phytase</a:t>
            </a:r>
            <a:r>
              <a:rPr lang="en-US" baseline="0" dirty="0"/>
              <a:t> – </a:t>
            </a:r>
            <a:r>
              <a:rPr lang="en-US" baseline="0" dirty="0" err="1"/>
              <a:t>Ronozyme</a:t>
            </a:r>
            <a:r>
              <a:rPr lang="en-US" baseline="0" dirty="0"/>
              <a:t> </a:t>
            </a:r>
            <a:r>
              <a:rPr lang="en-US" baseline="0" dirty="0" err="1"/>
              <a:t>HiPhos</a:t>
            </a:r>
            <a:r>
              <a:rPr lang="en-US" baseline="0" dirty="0"/>
              <a:t> (DSM)</a:t>
            </a:r>
          </a:p>
          <a:p>
            <a:r>
              <a:rPr lang="en-US" baseline="0" dirty="0" err="1"/>
              <a:t>E.Coli</a:t>
            </a:r>
            <a:r>
              <a:rPr lang="en-US" baseline="0" dirty="0"/>
              <a:t> </a:t>
            </a:r>
            <a:r>
              <a:rPr lang="en-US" baseline="0" dirty="0" err="1"/>
              <a:t>Phytase</a:t>
            </a:r>
            <a:r>
              <a:rPr lang="en-US" baseline="0" dirty="0"/>
              <a:t> – </a:t>
            </a:r>
            <a:r>
              <a:rPr lang="en-US" baseline="0" dirty="0" err="1"/>
              <a:t>Phyzyme</a:t>
            </a:r>
            <a:r>
              <a:rPr lang="en-US" baseline="30000" dirty="0"/>
              <a:t>®</a:t>
            </a:r>
            <a:r>
              <a:rPr lang="en-US" baseline="0" dirty="0"/>
              <a:t> XP</a:t>
            </a:r>
          </a:p>
          <a:p>
            <a:r>
              <a:rPr lang="en-US" baseline="0" dirty="0" err="1"/>
              <a:t>P.Lycii</a:t>
            </a:r>
            <a:r>
              <a:rPr lang="en-US" baseline="0" dirty="0"/>
              <a:t> </a:t>
            </a:r>
            <a:r>
              <a:rPr lang="en-US" baseline="0" dirty="0" err="1"/>
              <a:t>phytase</a:t>
            </a:r>
            <a:r>
              <a:rPr lang="en-US" baseline="0" dirty="0"/>
              <a:t> – </a:t>
            </a:r>
            <a:r>
              <a:rPr lang="en-US" baseline="0" dirty="0" err="1"/>
              <a:t>Ronozyme</a:t>
            </a:r>
            <a:r>
              <a:rPr lang="en-US" baseline="0" dirty="0"/>
              <a:t> NP (DSM)</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29AAF8-6A20-45DE-9B67-3443E8D6F5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Calibri"/>
                <a:ea typeface="+mn-ea"/>
                <a:cs typeface="+mn-cs"/>
              </a:rPr>
              <a:t>Plumstead_Phytase mode of action to explain differences in efficacy between phytase</a:t>
            </a: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prstClr val="black"/>
                </a:solidFill>
                <a:effectLst/>
                <a:uLnTx/>
                <a:uFillTx/>
                <a:latin typeface="Calibri"/>
                <a:ea typeface="+mn-ea"/>
                <a:cs typeface="+mn-cs"/>
              </a:rPr>
              <a:t>Confidential, all rights reserved, for Internal Use by Coprex SA only</a:t>
            </a:r>
          </a:p>
        </p:txBody>
      </p:sp>
    </p:spTree>
    <p:extLst>
      <p:ext uri="{BB962C8B-B14F-4D97-AF65-F5344CB8AC3E}">
        <p14:creationId xmlns:p14="http://schemas.microsoft.com/office/powerpoint/2010/main" val="360519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B36DBE-562A-4079-8E76-DC8DD64C654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84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p>
        </p:txBody>
      </p:sp>
      <p:sp>
        <p:nvSpPr>
          <p:cNvPr id="4" name="Slide Number Placeholder 3"/>
          <p:cNvSpPr>
            <a:spLocks noGrp="1"/>
          </p:cNvSpPr>
          <p:nvPr>
            <p:ph type="sldNum" sz="quarter" idx="10"/>
          </p:nvPr>
        </p:nvSpPr>
        <p:spPr/>
        <p:txBody>
          <a:bodyPr/>
          <a:lstStyle/>
          <a:p>
            <a:fld id="{88B36DBE-562A-4079-8E76-DC8DD64C6542}" type="slidenum">
              <a:rPr lang="en-AU" smtClean="0"/>
              <a:t>2</a:t>
            </a:fld>
            <a:endParaRPr lang="en-AU"/>
          </a:p>
        </p:txBody>
      </p:sp>
    </p:spTree>
    <p:extLst>
      <p:ext uri="{BB962C8B-B14F-4D97-AF65-F5344CB8AC3E}">
        <p14:creationId xmlns:p14="http://schemas.microsoft.com/office/powerpoint/2010/main" val="123593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p>
        </p:txBody>
      </p:sp>
      <p:sp>
        <p:nvSpPr>
          <p:cNvPr id="4" name="Slide Number Placeholder 3"/>
          <p:cNvSpPr>
            <a:spLocks noGrp="1"/>
          </p:cNvSpPr>
          <p:nvPr>
            <p:ph type="sldNum" sz="quarter" idx="10"/>
          </p:nvPr>
        </p:nvSpPr>
        <p:spPr/>
        <p:txBody>
          <a:bodyPr/>
          <a:lstStyle/>
          <a:p>
            <a:fld id="{88B36DBE-562A-4079-8E76-DC8DD64C6542}" type="slidenum">
              <a:rPr lang="en-AU" smtClean="0"/>
              <a:t>3</a:t>
            </a:fld>
            <a:endParaRPr lang="en-AU"/>
          </a:p>
        </p:txBody>
      </p:sp>
    </p:spTree>
    <p:extLst>
      <p:ext uri="{BB962C8B-B14F-4D97-AF65-F5344CB8AC3E}">
        <p14:creationId xmlns:p14="http://schemas.microsoft.com/office/powerpoint/2010/main" val="60070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p>
        </p:txBody>
      </p:sp>
      <p:sp>
        <p:nvSpPr>
          <p:cNvPr id="4" name="Slide Number Placeholder 3"/>
          <p:cNvSpPr>
            <a:spLocks noGrp="1"/>
          </p:cNvSpPr>
          <p:nvPr>
            <p:ph type="sldNum" sz="quarter" idx="10"/>
          </p:nvPr>
        </p:nvSpPr>
        <p:spPr/>
        <p:txBody>
          <a:bodyPr/>
          <a:lstStyle/>
          <a:p>
            <a:fld id="{88B36DBE-562A-4079-8E76-DC8DD64C6542}" type="slidenum">
              <a:rPr lang="en-AU" smtClean="0"/>
              <a:t>4</a:t>
            </a:fld>
            <a:endParaRPr lang="en-AU"/>
          </a:p>
        </p:txBody>
      </p:sp>
    </p:spTree>
    <p:extLst>
      <p:ext uri="{BB962C8B-B14F-4D97-AF65-F5344CB8AC3E}">
        <p14:creationId xmlns:p14="http://schemas.microsoft.com/office/powerpoint/2010/main" val="24202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p>
        </p:txBody>
      </p:sp>
      <p:sp>
        <p:nvSpPr>
          <p:cNvPr id="4" name="Slide Number Placeholder 3"/>
          <p:cNvSpPr>
            <a:spLocks noGrp="1"/>
          </p:cNvSpPr>
          <p:nvPr>
            <p:ph type="sldNum" sz="quarter" idx="10"/>
          </p:nvPr>
        </p:nvSpPr>
        <p:spPr/>
        <p:txBody>
          <a:bodyPr/>
          <a:lstStyle/>
          <a:p>
            <a:fld id="{88B36DBE-562A-4079-8E76-DC8DD64C6542}" type="slidenum">
              <a:rPr lang="en-AU" smtClean="0"/>
              <a:t>5</a:t>
            </a:fld>
            <a:endParaRPr lang="en-AU"/>
          </a:p>
        </p:txBody>
      </p:sp>
    </p:spTree>
    <p:extLst>
      <p:ext uri="{BB962C8B-B14F-4D97-AF65-F5344CB8AC3E}">
        <p14:creationId xmlns:p14="http://schemas.microsoft.com/office/powerpoint/2010/main" val="310386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p>
        </p:txBody>
      </p:sp>
      <p:sp>
        <p:nvSpPr>
          <p:cNvPr id="4" name="Slide Number Placeholder 3"/>
          <p:cNvSpPr>
            <a:spLocks noGrp="1"/>
          </p:cNvSpPr>
          <p:nvPr>
            <p:ph type="sldNum" sz="quarter" idx="10"/>
          </p:nvPr>
        </p:nvSpPr>
        <p:spPr/>
        <p:txBody>
          <a:bodyPr/>
          <a:lstStyle/>
          <a:p>
            <a:fld id="{88B36DBE-562A-4079-8E76-DC8DD64C6542}" type="slidenum">
              <a:rPr lang="en-AU" smtClean="0"/>
              <a:t>6</a:t>
            </a:fld>
            <a:endParaRPr lang="en-AU"/>
          </a:p>
        </p:txBody>
      </p:sp>
    </p:spTree>
    <p:extLst>
      <p:ext uri="{BB962C8B-B14F-4D97-AF65-F5344CB8AC3E}">
        <p14:creationId xmlns:p14="http://schemas.microsoft.com/office/powerpoint/2010/main" val="188778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D710BC-CE2C-4E1E-8064-7C3FC0075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96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p>
        </p:txBody>
      </p:sp>
      <p:sp>
        <p:nvSpPr>
          <p:cNvPr id="4" name="Slide Number Placeholder 3"/>
          <p:cNvSpPr>
            <a:spLocks noGrp="1"/>
          </p:cNvSpPr>
          <p:nvPr>
            <p:ph type="sldNum" sz="quarter" idx="10"/>
          </p:nvPr>
        </p:nvSpPr>
        <p:spPr/>
        <p:txBody>
          <a:bodyPr/>
          <a:lstStyle/>
          <a:p>
            <a:fld id="{88B36DBE-562A-4079-8E76-DC8DD64C6542}" type="slidenum">
              <a:rPr lang="en-AU" smtClean="0"/>
              <a:t>12</a:t>
            </a:fld>
            <a:endParaRPr lang="en-AU"/>
          </a:p>
        </p:txBody>
      </p:sp>
    </p:spTree>
    <p:extLst>
      <p:ext uri="{BB962C8B-B14F-4D97-AF65-F5344CB8AC3E}">
        <p14:creationId xmlns:p14="http://schemas.microsoft.com/office/powerpoint/2010/main" val="318553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3302A83-C1F9-4F3E-9AD5-CFA6802914DD}" type="slidenum">
              <a:rPr lang="en-US" smtClean="0">
                <a:solidFill>
                  <a:prstClr val="black"/>
                </a:solidFill>
              </a:rPr>
              <a:pPr/>
              <a:t>16</a:t>
            </a:fld>
            <a:endParaRPr lang="en-US">
              <a:solidFill>
                <a:prstClr val="black"/>
              </a:solidFill>
            </a:endParaRPr>
          </a:p>
        </p:txBody>
      </p:sp>
      <p:sp>
        <p:nvSpPr>
          <p:cNvPr id="24579" name="Rectangle 2"/>
          <p:cNvSpPr>
            <a:spLocks noGrp="1" noRot="1" noChangeAspect="1" noChangeArrowheads="1" noTextEdit="1"/>
          </p:cNvSpPr>
          <p:nvPr>
            <p:ph type="sldImg"/>
          </p:nvPr>
        </p:nvSpPr>
        <p:spPr>
          <a:xfrm>
            <a:off x="385763" y="685800"/>
            <a:ext cx="6094412" cy="3429000"/>
          </a:xfrm>
          <a:ln/>
        </p:spPr>
      </p:sp>
      <p:sp>
        <p:nvSpPr>
          <p:cNvPr id="24580" name="Rectangle 3"/>
          <p:cNvSpPr>
            <a:spLocks noGrp="1" noChangeArrowheads="1"/>
          </p:cNvSpPr>
          <p:nvPr>
            <p:ph type="body" idx="1"/>
          </p:nvPr>
        </p:nvSpPr>
        <p:spPr>
          <a:xfrm>
            <a:off x="847241" y="4343144"/>
            <a:ext cx="5160317" cy="4417724"/>
          </a:xfrm>
          <a:noFill/>
          <a:ln/>
        </p:spPr>
        <p:txBody>
          <a:bodyPr lIns="86645" tIns="43322" rIns="86645" bIns="43322"/>
          <a:lstStyle/>
          <a:p>
            <a:pPr eaLnBrk="1" hangingPunct="1"/>
            <a:r>
              <a:rPr lang="en-GB" sz="900"/>
              <a:t>Phytates (phytic acid-mineral complexes), as well as providing very limited P availability to the animal in the absence of phytase, can also have other effects which can reduce nutrient digestibility and, consequently, animal performance (i.e. phytates in feed act as </a:t>
            </a:r>
            <a:r>
              <a:rPr lang="en-GB" sz="900" b="1"/>
              <a:t>anti-nutrients</a:t>
            </a:r>
            <a:r>
              <a:rPr lang="en-GB" sz="900"/>
              <a:t>)</a:t>
            </a:r>
          </a:p>
          <a:p>
            <a:pPr eaLnBrk="1" hangingPunct="1"/>
            <a:r>
              <a:rPr lang="en-GB" sz="900"/>
              <a:t>At neutral or basic pH, phytic acid can form complexes with divalent and trivalent cations. These minerals and trace elements attach themselves easily onto the phosphate molecule of phytic acid producing insoluble salts. Once these compounds are produced these cations are unavailable for absorption in the gut and, like phosphorus, these valuable nutrients are then also lost to the animal. </a:t>
            </a:r>
          </a:p>
          <a:p>
            <a:pPr eaLnBrk="1" hangingPunct="1"/>
            <a:r>
              <a:rPr lang="en-GB" sz="900"/>
              <a:t>If these insoluble salts react with fatty acids in the gut, insoluble metallic soaps are produced. It has been suggested that these soaps may lower fat digestibility and consequently may have an effect on energy availability. </a:t>
            </a:r>
          </a:p>
          <a:p>
            <a:pPr eaLnBrk="1" hangingPunct="1"/>
            <a:r>
              <a:rPr lang="en-GB" sz="900"/>
              <a:t>Phytic acid can also form complexes with proteins and starch. These can occur in the plant (native complexes) or during digestion in the gastrointestinal tract. In the highly acidic stomach region, amino acids are bound directly to phytate phosphorus creating an insoluble complex. In the less acidic intestine, multiple bonded mineral cations act as a bridge between phytate and protein. </a:t>
            </a:r>
          </a:p>
          <a:p>
            <a:pPr eaLnBrk="1" hangingPunct="1"/>
            <a:r>
              <a:rPr lang="en-GB" sz="900"/>
              <a:t>These complex compounds are more resistant to enzymatic digestion than their unbound counterparts. </a:t>
            </a:r>
          </a:p>
          <a:p>
            <a:pPr eaLnBrk="1" hangingPunct="1"/>
            <a:r>
              <a:rPr lang="en-GB" sz="900"/>
              <a:t>Moreover, phytates can also potentially decrease protein and starch digestibility by inhibiting, or binding to, digestive enzymes produced by the animal (e.g. pepsin and trypsin for protein degradation and alpha-amylase for starch degradation).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5.JP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7082-6D3B-456F-9634-B2BB4F76C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734161E-F853-4529-BE4C-A2CE7ECD6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2715612-0D97-4261-9079-630974730FA4}"/>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5" name="Footer Placeholder 4">
            <a:extLst>
              <a:ext uri="{FF2B5EF4-FFF2-40B4-BE49-F238E27FC236}">
                <a16:creationId xmlns:a16="http://schemas.microsoft.com/office/drawing/2014/main" id="{BFC189F3-BBCE-4E19-B6E9-CE86ABAAFF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42EE4A-1698-47CD-9132-9A81F5B95383}"/>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77425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F916-629D-49F1-92C4-A823DE252E3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0DA6150-1BCA-419D-AB34-D70C41431D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36483D5-9745-454F-BD5E-6DC5A1606E36}"/>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5" name="Footer Placeholder 4">
            <a:extLst>
              <a:ext uri="{FF2B5EF4-FFF2-40B4-BE49-F238E27FC236}">
                <a16:creationId xmlns:a16="http://schemas.microsoft.com/office/drawing/2014/main" id="{8E89CAD1-8B15-4E31-A440-A9BE16676E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AEEA385-BF5F-4AB7-8AB8-405A46D56FD3}"/>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338976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0DB20-7595-443C-912B-F50FF79EF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7B6882-4632-4E3D-A56D-269D69FDB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A74873-9F5D-4A48-B0FA-37DDB9F015EB}"/>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5" name="Footer Placeholder 4">
            <a:extLst>
              <a:ext uri="{FF2B5EF4-FFF2-40B4-BE49-F238E27FC236}">
                <a16:creationId xmlns:a16="http://schemas.microsoft.com/office/drawing/2014/main" id="{7CEE40AD-C1DA-4F8F-8135-AA0CFDB1E3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3F58E08-898A-4098-BAB5-A0D693D2088E}"/>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364383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0D7603F-F0D4-4663-BE59-EAAE09B3E598}" type="datetimeFigureOut">
              <a:rPr lang="en-ZA" smtClean="0"/>
              <a:t>2019/11/11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151974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980729"/>
            <a:ext cx="10972800" cy="4525963"/>
          </a:xfrm>
        </p:spPr>
        <p:txBody>
          <a:bodyPr/>
          <a:lstStyle>
            <a:lvl1pPr>
              <a:defRPr sz="2400" b="1"/>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E0D7603F-F0D4-4663-BE59-EAAE09B3E598}" type="datetimeFigureOut">
              <a:rPr lang="en-ZA" smtClean="0"/>
              <a:t>2019/11/11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1BE539D-FCD0-4E71-9F00-CD2E91AA4DFB}" type="slidenum">
              <a:rPr lang="en-ZA" smtClean="0"/>
              <a:t>‹#›</a:t>
            </a:fld>
            <a:endParaRPr lang="en-ZA"/>
          </a:p>
        </p:txBody>
      </p:sp>
      <p:sp>
        <p:nvSpPr>
          <p:cNvPr id="7" name="Title 1"/>
          <p:cNvSpPr>
            <a:spLocks noGrp="1"/>
          </p:cNvSpPr>
          <p:nvPr>
            <p:ph type="title"/>
          </p:nvPr>
        </p:nvSpPr>
        <p:spPr>
          <a:xfrm>
            <a:off x="0" y="-27384"/>
            <a:ext cx="12192000" cy="792088"/>
          </a:xfrm>
          <a:prstGeom prst="rect">
            <a:avLst/>
          </a:prstGeom>
          <a:gradFill flip="none" rotWithShape="1">
            <a:gsLst>
              <a:gs pos="0">
                <a:schemeClr val="accent1">
                  <a:tint val="66000"/>
                  <a:satMod val="160000"/>
                </a:schemeClr>
              </a:gs>
              <a:gs pos="100000">
                <a:schemeClr val="tx1"/>
              </a:gs>
              <a:gs pos="48000">
                <a:srgbClr val="002060"/>
              </a:gs>
            </a:gsLst>
            <a:lin ang="10800000" scaled="1"/>
            <a:tileRect/>
          </a:gradFill>
        </p:spPr>
        <p:txBody>
          <a:bodyPr>
            <a:normAutofit/>
          </a:bodyPr>
          <a:lstStyle>
            <a:lvl1pPr>
              <a:defRPr sz="3200">
                <a:solidFill>
                  <a:schemeClr val="bg1"/>
                </a:solidFill>
              </a:defRPr>
            </a:lvl1pPr>
          </a:lstStyle>
          <a:p>
            <a:r>
              <a:rPr lang="en-US"/>
              <a:t>Click to edit Master title style</a:t>
            </a:r>
            <a:endParaRPr lang="en-ZA"/>
          </a:p>
        </p:txBody>
      </p:sp>
    </p:spTree>
    <p:extLst>
      <p:ext uri="{BB962C8B-B14F-4D97-AF65-F5344CB8AC3E}">
        <p14:creationId xmlns:p14="http://schemas.microsoft.com/office/powerpoint/2010/main" val="59701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7603F-F0D4-4663-BE59-EAAE09B3E598}" type="datetimeFigureOut">
              <a:rPr lang="en-ZA" smtClean="0"/>
              <a:t>2019/11/11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1BE539D-FCD0-4E71-9F00-CD2E91AA4DFB}" type="slidenum">
              <a:rPr lang="en-ZA" smtClean="0"/>
              <a:t>‹#›</a:t>
            </a:fld>
            <a:endParaRPr lang="en-ZA"/>
          </a:p>
        </p:txBody>
      </p:sp>
      <p:sp>
        <p:nvSpPr>
          <p:cNvPr id="7" name="Title 1"/>
          <p:cNvSpPr txBox="1">
            <a:spLocks/>
          </p:cNvSpPr>
          <p:nvPr userDrawn="1"/>
        </p:nvSpPr>
        <p:spPr>
          <a:xfrm>
            <a:off x="0" y="-27384"/>
            <a:ext cx="12192000" cy="792088"/>
          </a:xfrm>
          <a:prstGeom prst="rect">
            <a:avLst/>
          </a:prstGeom>
          <a:gradFill flip="none" rotWithShape="1">
            <a:gsLst>
              <a:gs pos="0">
                <a:schemeClr val="accent1">
                  <a:tint val="66000"/>
                  <a:satMod val="160000"/>
                </a:schemeClr>
              </a:gs>
              <a:gs pos="100000">
                <a:schemeClr val="tx1"/>
              </a:gs>
              <a:gs pos="48000">
                <a:srgbClr val="002060"/>
              </a:gs>
            </a:gsLst>
            <a:lin ang="10800000" scaled="1"/>
            <a:tileRect/>
          </a:gradFill>
        </p:spPr>
        <p:txBody>
          <a:bodyPr vert="horz" lIns="91440" tIns="45720" rIns="91440" bIns="45720" rtlCol="0" anchor="ctr">
            <a:norm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3200"/>
              <a:t>Click to edit Master title style</a:t>
            </a:r>
            <a:endParaRPr lang="en-ZA" sz="3200"/>
          </a:p>
        </p:txBody>
      </p:sp>
    </p:spTree>
    <p:extLst>
      <p:ext uri="{BB962C8B-B14F-4D97-AF65-F5344CB8AC3E}">
        <p14:creationId xmlns:p14="http://schemas.microsoft.com/office/powerpoint/2010/main" val="142190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UP">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792088"/>
          </a:xfrm>
          <a:prstGeom prst="rect">
            <a:avLst/>
          </a:prstGeom>
          <a:gradFill flip="none" rotWithShape="1">
            <a:gsLst>
              <a:gs pos="0">
                <a:schemeClr val="accent1">
                  <a:tint val="66000"/>
                  <a:satMod val="160000"/>
                </a:schemeClr>
              </a:gs>
              <a:gs pos="100000">
                <a:schemeClr val="tx1"/>
              </a:gs>
              <a:gs pos="48000">
                <a:srgbClr val="002060"/>
              </a:gs>
            </a:gsLst>
            <a:lin ang="10800000" scaled="1"/>
            <a:tileRect/>
          </a:gradFill>
        </p:spPr>
        <p:txBody>
          <a:bodyPr>
            <a:normAutofit/>
          </a:bodyPr>
          <a:lstStyle>
            <a:lvl1pPr>
              <a:defRPr sz="3200">
                <a:solidFill>
                  <a:schemeClr val="bg1"/>
                </a:solidFill>
              </a:defRPr>
            </a:lvl1p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0D7603F-F0D4-4663-BE59-EAAE09B3E598}" type="datetimeFigureOut">
              <a:rPr lang="en-ZA" smtClean="0"/>
              <a:t>2019/11/11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182623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0D7603F-F0D4-4663-BE59-EAAE09B3E598}" type="datetimeFigureOut">
              <a:rPr lang="en-ZA" smtClean="0"/>
              <a:t>2019/11/11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339809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D7603F-F0D4-4663-BE59-EAAE09B3E598}" type="datetimeFigureOut">
              <a:rPr lang="en-ZA" smtClean="0"/>
              <a:t>2019/11/11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335754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7603F-F0D4-4663-BE59-EAAE09B3E598}" type="datetimeFigureOut">
              <a:rPr lang="en-ZA" smtClean="0"/>
              <a:t>2019/11/11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1018505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7603F-F0D4-4663-BE59-EAAE09B3E598}" type="datetimeFigureOut">
              <a:rPr lang="en-ZA" smtClean="0"/>
              <a:t>2019/11/11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385443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D6C0-978F-481E-90FB-8CD34DEACA5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6892209-7FB2-4A69-A584-04E19356AD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C5AF643-F084-41DC-9A49-77BB4478B111}"/>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5" name="Footer Placeholder 4">
            <a:extLst>
              <a:ext uri="{FF2B5EF4-FFF2-40B4-BE49-F238E27FC236}">
                <a16:creationId xmlns:a16="http://schemas.microsoft.com/office/drawing/2014/main" id="{32807E78-7B01-4D2E-8898-0428A99AC2A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63E1DD-E75D-4C91-932F-FE741CF1BB5E}"/>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1678083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D7603F-F0D4-4663-BE59-EAAE09B3E598}" type="datetimeFigureOut">
              <a:rPr lang="en-ZA" smtClean="0"/>
              <a:t>2019/11/11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1175370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0D7603F-F0D4-4663-BE59-EAAE09B3E598}" type="datetimeFigureOut">
              <a:rPr lang="en-ZA" smtClean="0"/>
              <a:t>2019/11/11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277524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0D7603F-F0D4-4663-BE59-EAAE09B3E598}" type="datetimeFigureOut">
              <a:rPr lang="en-ZA" smtClean="0"/>
              <a:t>2019/11/11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1BE539D-FCD0-4E71-9F00-CD2E91AA4DFB}" type="slidenum">
              <a:rPr lang="en-ZA" smtClean="0"/>
              <a:t>‹#›</a:t>
            </a:fld>
            <a:endParaRPr lang="en-ZA"/>
          </a:p>
        </p:txBody>
      </p:sp>
    </p:spTree>
    <p:extLst>
      <p:ext uri="{BB962C8B-B14F-4D97-AF65-F5344CB8AC3E}">
        <p14:creationId xmlns:p14="http://schemas.microsoft.com/office/powerpoint/2010/main" val="2209270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576263"/>
            <a:ext cx="10972800" cy="1143000"/>
          </a:xfrm>
          <a:prstGeom prst="rect">
            <a:avLst/>
          </a:prstGeom>
        </p:spPr>
        <p:txBody>
          <a:bodyPr/>
          <a:lstStyle/>
          <a:p>
            <a:r>
              <a:rPr lang="en-US" dirty="0"/>
              <a:t>Click to edit Master title style</a:t>
            </a:r>
            <a:endParaRPr lang="sq-AL" dirty="0"/>
          </a:p>
        </p:txBody>
      </p:sp>
      <p:sp>
        <p:nvSpPr>
          <p:cNvPr id="3" name="Content Placeholder 2"/>
          <p:cNvSpPr>
            <a:spLocks noGrp="1"/>
          </p:cNvSpPr>
          <p:nvPr>
            <p:ph idx="1"/>
          </p:nvPr>
        </p:nvSpPr>
        <p:spPr/>
        <p:txBody>
          <a:bodyPr/>
          <a:lstStyle>
            <a:lvl1pPr marL="457200" indent="-457200">
              <a:spcBef>
                <a:spcPts val="384"/>
              </a:spcBef>
              <a:buFontTx/>
              <a:buBlip>
                <a:blip r:embed="rId2"/>
              </a:buBlip>
              <a:defRPr/>
            </a:lvl1pPr>
            <a:lvl2pPr marL="601200" indent="-144000">
              <a:buClr>
                <a:schemeClr val="tx2"/>
              </a:buClr>
              <a:buSzPct val="100000"/>
              <a:buFont typeface="Arial" pitchFamily="34" charset="0"/>
              <a:buChar char="•"/>
              <a:defRPr/>
            </a:lvl2pPr>
            <a:lvl3pPr marL="745200">
              <a:buFont typeface="Arial" pitchFamily="34" charset="0"/>
              <a:buChar char="•"/>
              <a:defRPr/>
            </a:lvl3pPr>
            <a:lvl4pPr marL="889200">
              <a:defRPr/>
            </a:lvl4pPr>
            <a:lvl5pPr marL="10332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q-AL" dirty="0"/>
          </a:p>
        </p:txBody>
      </p:sp>
      <p:sp>
        <p:nvSpPr>
          <p:cNvPr id="4" name="Date Placeholder 3"/>
          <p:cNvSpPr>
            <a:spLocks noGrp="1"/>
          </p:cNvSpPr>
          <p:nvPr>
            <p:ph type="dt" sz="half" idx="10"/>
          </p:nvPr>
        </p:nvSpPr>
        <p:spPr/>
        <p:txBody>
          <a:bodyPr/>
          <a:lstStyle/>
          <a:p>
            <a:r>
              <a:rPr lang="da-DK"/>
              <a:t>1/17/2012</a:t>
            </a:r>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0BE4A0C-3167-422A-A640-EF49A6391E7C}" type="slidenum">
              <a:rPr lang="sq-AL" smtClean="0"/>
              <a:pPr/>
              <a:t>‹#›</a:t>
            </a:fld>
            <a:endParaRPr lang="sq-AL"/>
          </a:p>
        </p:txBody>
      </p:sp>
    </p:spTree>
    <p:extLst>
      <p:ext uri="{BB962C8B-B14F-4D97-AF65-F5344CB8AC3E}">
        <p14:creationId xmlns:p14="http://schemas.microsoft.com/office/powerpoint/2010/main" val="1604078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Bullet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8000" y="6299201"/>
            <a:ext cx="8579201" cy="365125"/>
          </a:xfrm>
        </p:spPr>
        <p:txBody>
          <a:bodyPr/>
          <a:lstStyle/>
          <a:p>
            <a:r>
              <a:rPr lang="da-DK"/>
              <a:t>1/17/2012</a:t>
            </a:r>
            <a:endParaRPr lang="sq-AL"/>
          </a:p>
        </p:txBody>
      </p:sp>
      <p:sp>
        <p:nvSpPr>
          <p:cNvPr id="5" name="Footer Placeholder 4"/>
          <p:cNvSpPr>
            <a:spLocks noGrp="1"/>
          </p:cNvSpPr>
          <p:nvPr>
            <p:ph type="ftr" sz="quarter" idx="11"/>
          </p:nvPr>
        </p:nvSpPr>
        <p:spPr/>
        <p:txBody>
          <a:bodyPr/>
          <a:lstStyle/>
          <a:p>
            <a:endParaRPr lang="sq-AL"/>
          </a:p>
        </p:txBody>
      </p:sp>
      <p:sp>
        <p:nvSpPr>
          <p:cNvPr id="6" name="Slide Number Placeholder 5"/>
          <p:cNvSpPr>
            <a:spLocks noGrp="1"/>
          </p:cNvSpPr>
          <p:nvPr>
            <p:ph type="sldNum" sz="quarter" idx="12"/>
          </p:nvPr>
        </p:nvSpPr>
        <p:spPr/>
        <p:txBody>
          <a:bodyPr/>
          <a:lstStyle/>
          <a:p>
            <a:fld id="{40BE4A0C-3167-422A-A640-EF49A6391E7C}" type="slidenum">
              <a:rPr lang="sq-AL" smtClean="0"/>
              <a:pPr/>
              <a:t>‹#›</a:t>
            </a:fld>
            <a:endParaRPr lang="sq-AL"/>
          </a:p>
        </p:txBody>
      </p:sp>
    </p:spTree>
    <p:extLst>
      <p:ext uri="{BB962C8B-B14F-4D97-AF65-F5344CB8AC3E}">
        <p14:creationId xmlns:p14="http://schemas.microsoft.com/office/powerpoint/2010/main" val="3508145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3839"/>
            <a:ext cx="7672917" cy="650875"/>
          </a:xfrm>
          <a:prstGeom prst="rect">
            <a:avLst/>
          </a:prstGeom>
        </p:spPr>
        <p:txBody>
          <a:bodyPr/>
          <a:lstStyle/>
          <a:p>
            <a:r>
              <a:rPr lang="en-US"/>
              <a:t>Click to edit Master title style</a:t>
            </a:r>
            <a:endParaRPr lang="en-ZA"/>
          </a:p>
        </p:txBody>
      </p:sp>
      <p:sp>
        <p:nvSpPr>
          <p:cNvPr id="3" name="Chart Placeholder 2"/>
          <p:cNvSpPr>
            <a:spLocks noGrp="1"/>
          </p:cNvSpPr>
          <p:nvPr>
            <p:ph type="chart" idx="1"/>
          </p:nvPr>
        </p:nvSpPr>
        <p:spPr>
          <a:xfrm>
            <a:off x="609601" y="1600201"/>
            <a:ext cx="10672233" cy="4525963"/>
          </a:xfrm>
        </p:spPr>
        <p:txBody>
          <a:bodyPr/>
          <a:lstStyle/>
          <a:p>
            <a:endParaRPr lang="en-ZA"/>
          </a:p>
        </p:txBody>
      </p:sp>
      <p:sp>
        <p:nvSpPr>
          <p:cNvPr id="4" name="Slide Number Placeholder 3"/>
          <p:cNvSpPr>
            <a:spLocks noGrp="1"/>
          </p:cNvSpPr>
          <p:nvPr>
            <p:ph type="sldNum" sz="quarter" idx="10"/>
          </p:nvPr>
        </p:nvSpPr>
        <p:spPr>
          <a:xfrm>
            <a:off x="8282518" y="6653213"/>
            <a:ext cx="3862916" cy="227012"/>
          </a:xfrm>
        </p:spPr>
        <p:txBody>
          <a:bodyPr/>
          <a:lstStyle>
            <a:lvl1pPr>
              <a:defRPr/>
            </a:lvl1pPr>
          </a:lstStyle>
          <a:p>
            <a:fld id="{E6B47BE1-DD5D-4E05-B777-F0E4461A31C4}" type="slidenum">
              <a:rPr lang="en-US" altLang="en-US"/>
              <a:pPr/>
              <a:t>‹#›</a:t>
            </a:fld>
            <a:endParaRPr lang="en-US" altLang="en-US"/>
          </a:p>
        </p:txBody>
      </p:sp>
    </p:spTree>
    <p:extLst>
      <p:ext uri="{BB962C8B-B14F-4D97-AF65-F5344CB8AC3E}">
        <p14:creationId xmlns:p14="http://schemas.microsoft.com/office/powerpoint/2010/main" val="116318010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Title 1"/>
          <p:cNvSpPr>
            <a:spLocks noGrp="1"/>
          </p:cNvSpPr>
          <p:nvPr>
            <p:ph type="ctrTitle"/>
          </p:nvPr>
        </p:nvSpPr>
        <p:spPr>
          <a:xfrm>
            <a:off x="3919961" y="1369274"/>
            <a:ext cx="7554409" cy="2805329"/>
          </a:xfrm>
          <a:prstGeom prst="rect">
            <a:avLst/>
          </a:prstGeom>
        </p:spPr>
        <p:txBody>
          <a:bodyPr/>
          <a:lstStyle>
            <a:lvl1pPr>
              <a:defRPr b="1" i="0" cap="all" baseline="0">
                <a:solidFill>
                  <a:srgbClr val="13294B"/>
                </a:solidFill>
              </a:defRPr>
            </a:lvl1pPr>
          </a:lstStyle>
          <a:p>
            <a:r>
              <a:rPr lang="en-US" dirty="0"/>
              <a:t>Click to edit Master title style</a:t>
            </a:r>
          </a:p>
        </p:txBody>
      </p:sp>
      <p:sp>
        <p:nvSpPr>
          <p:cNvPr id="7" name="Subtitle 2"/>
          <p:cNvSpPr>
            <a:spLocks noGrp="1"/>
          </p:cNvSpPr>
          <p:nvPr>
            <p:ph type="subTitle" idx="1" hasCustomPrompt="1"/>
          </p:nvPr>
        </p:nvSpPr>
        <p:spPr>
          <a:xfrm>
            <a:off x="3919961" y="4174603"/>
            <a:ext cx="7554409" cy="1543291"/>
          </a:xfrm>
          <a:prstGeom prst="rect">
            <a:avLst/>
          </a:prstGeom>
        </p:spPr>
        <p:txBody>
          <a:bodyPr>
            <a:normAutofit/>
          </a:bodyPr>
          <a:lstStyle>
            <a:lvl1pPr marL="0" indent="0" algn="ctr">
              <a:buNone/>
              <a:defRPr sz="34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t>
            </a:r>
            <a:r>
              <a:rPr lang="en-US" dirty="0" err="1"/>
              <a:t>ed``it</a:t>
            </a:r>
            <a:r>
              <a:rPr lang="en-US" dirty="0"/>
              <a: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5370" b="20080"/>
          <a:stretch/>
        </p:blipFill>
        <p:spPr>
          <a:xfrm>
            <a:off x="4" y="3336635"/>
            <a:ext cx="3697384" cy="1838476"/>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523" t="72947" r="73358" b="1890"/>
          <a:stretch/>
        </p:blipFill>
        <p:spPr>
          <a:xfrm>
            <a:off x="-1684" y="1231899"/>
            <a:ext cx="3697384" cy="2117877"/>
          </a:xfrm>
          <a:prstGeom prst="rect">
            <a:avLst/>
          </a:prstGeom>
        </p:spPr>
      </p:pic>
      <p:sp>
        <p:nvSpPr>
          <p:cNvPr id="11" name="Rectangle 10"/>
          <p:cNvSpPr/>
          <p:nvPr userDrawn="1"/>
        </p:nvSpPr>
        <p:spPr>
          <a:xfrm>
            <a:off x="1" y="-1"/>
            <a:ext cx="3695700" cy="1231900"/>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953" y="458187"/>
            <a:ext cx="1817793" cy="315523"/>
          </a:xfrm>
          <a:prstGeom prst="rect">
            <a:avLst/>
          </a:prstGeom>
        </p:spPr>
      </p:pic>
      <p:pic>
        <p:nvPicPr>
          <p:cNvPr id="2" name="Picture 1"/>
          <p:cNvPicPr>
            <a:picLocks noChangeAspect="1"/>
          </p:cNvPicPr>
          <p:nvPr userDrawn="1"/>
        </p:nvPicPr>
        <p:blipFill rotWithShape="1">
          <a:blip r:embed="rId5">
            <a:extLst>
              <a:ext uri="{28A0092B-C50C-407E-A947-70E740481C1C}">
                <a14:useLocalDpi xmlns:a14="http://schemas.microsoft.com/office/drawing/2010/main" val="0"/>
              </a:ext>
            </a:extLst>
          </a:blip>
          <a:srcRect t="8081" b="31187"/>
          <a:stretch/>
        </p:blipFill>
        <p:spPr>
          <a:xfrm>
            <a:off x="2" y="5183472"/>
            <a:ext cx="3697388" cy="1674528"/>
          </a:xfrm>
          <a:prstGeom prst="rect">
            <a:avLst/>
          </a:prstGeom>
        </p:spPr>
      </p:pic>
    </p:spTree>
    <p:extLst>
      <p:ext uri="{BB962C8B-B14F-4D97-AF65-F5344CB8AC3E}">
        <p14:creationId xmlns:p14="http://schemas.microsoft.com/office/powerpoint/2010/main" val="63914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32903" y="4800601"/>
            <a:ext cx="7913261"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670709" y="106517"/>
            <a:ext cx="8368344" cy="4621059"/>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3932903" y="5367339"/>
            <a:ext cx="7913261" cy="1305293"/>
          </a:xfrm>
          <a:prstGeom prst="rect">
            <a:avLst/>
          </a:prstGeom>
        </p:spPr>
        <p:txBody>
          <a:bodyPr/>
          <a:lstStyle>
            <a:lvl1pPr marL="0" indent="0">
              <a:buNone/>
              <a:defRPr sz="1867" baseline="0">
                <a:solidFill>
                  <a:srgbClr val="13294B"/>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8" name="Rectangle 7"/>
          <p:cNvSpPr/>
          <p:nvPr userDrawn="1"/>
        </p:nvSpPr>
        <p:spPr>
          <a:xfrm>
            <a:off x="0" y="1"/>
            <a:ext cx="3539613" cy="5981291"/>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0" y="6046840"/>
            <a:ext cx="3539613" cy="819355"/>
          </a:xfrm>
          <a:prstGeom prst="rect">
            <a:avLst/>
          </a:prstGeom>
          <a:solidFill>
            <a:srgbClr val="A7A9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910" y="6298756"/>
            <a:ext cx="1817793" cy="315523"/>
          </a:xfrm>
          <a:prstGeom prst="rect">
            <a:avLst/>
          </a:prstGeom>
        </p:spPr>
      </p:pic>
    </p:spTree>
    <p:extLst>
      <p:ext uri="{BB962C8B-B14F-4D97-AF65-F5344CB8AC3E}">
        <p14:creationId xmlns:p14="http://schemas.microsoft.com/office/powerpoint/2010/main" val="4115790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046840"/>
            <a:ext cx="12204192" cy="819355"/>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Title 14"/>
          <p:cNvSpPr>
            <a:spLocks noGrp="1"/>
          </p:cNvSpPr>
          <p:nvPr>
            <p:ph type="title"/>
          </p:nvPr>
        </p:nvSpPr>
        <p:spPr>
          <a:xfrm>
            <a:off x="609600" y="274639"/>
            <a:ext cx="10972800" cy="1143000"/>
          </a:xfrm>
          <a:prstGeom prst="rect">
            <a:avLst/>
          </a:prstGeom>
        </p:spPr>
        <p:txBody>
          <a:bodyPr>
            <a:normAutofit/>
          </a:bodyPr>
          <a:lstStyle>
            <a:lvl1pPr>
              <a:defRPr sz="4267">
                <a:solidFill>
                  <a:srgbClr val="13294B"/>
                </a:solidFill>
              </a:defRPr>
            </a:lvl1pPr>
          </a:lstStyle>
          <a:p>
            <a:r>
              <a:rPr lang="en-US" dirty="0"/>
              <a:t>Click to edit Master title style</a:t>
            </a:r>
          </a:p>
        </p:txBody>
      </p:sp>
      <p:sp>
        <p:nvSpPr>
          <p:cNvPr id="17" name="Text Placeholder 16"/>
          <p:cNvSpPr>
            <a:spLocks noGrp="1"/>
          </p:cNvSpPr>
          <p:nvPr>
            <p:ph type="body" sz="quarter" idx="10"/>
          </p:nvPr>
        </p:nvSpPr>
        <p:spPr>
          <a:xfrm>
            <a:off x="609600" y="1430339"/>
            <a:ext cx="10972800" cy="3962400"/>
          </a:xfrm>
          <a:prstGeom prst="rect">
            <a:avLst/>
          </a:prstGeom>
        </p:spPr>
        <p:txBody>
          <a:bodyPr>
            <a:normAutofit/>
          </a:bodyPr>
          <a:lstStyle>
            <a:lvl1pPr marL="609585" indent="-609585">
              <a:buFont typeface="Wingdings" panose="05000000000000000000" pitchFamily="2" charset="2"/>
              <a:buChar char="Ø"/>
              <a:defRPr sz="3200">
                <a:solidFill>
                  <a:srgbClr val="13294B"/>
                </a:solidFill>
              </a:defRPr>
            </a:lvl1pPr>
            <a:lvl2pPr marL="1219170" indent="-609585">
              <a:buFont typeface="Wingdings" panose="05000000000000000000" pitchFamily="2" charset="2"/>
              <a:buChar char="ü"/>
              <a:defRPr sz="2667">
                <a:solidFill>
                  <a:srgbClr val="13294B"/>
                </a:solidFill>
              </a:defRPr>
            </a:lvl2pPr>
            <a:lvl3pPr marL="1676358" indent="-457189">
              <a:buFont typeface="Arial" panose="020B0604020202020204" pitchFamily="34" charset="0"/>
              <a:buChar char="•"/>
              <a:defRPr sz="2400">
                <a:solidFill>
                  <a:srgbClr val="13294B"/>
                </a:solidFill>
              </a:defRPr>
            </a:lvl3pPr>
            <a:lvl4pPr marL="2285943" indent="-457189">
              <a:buFont typeface="Arial" panose="020B0604020202020204" pitchFamily="34" charset="0"/>
              <a:buChar char="•"/>
              <a:defRPr sz="2133">
                <a:solidFill>
                  <a:srgbClr val="13294B"/>
                </a:solidFill>
              </a:defRPr>
            </a:lvl4pPr>
            <a:lvl5pPr marL="2895528" indent="-457189">
              <a:buFont typeface="Arial" panose="020B0604020202020204" pitchFamily="34" charset="0"/>
              <a:buChar char="•"/>
              <a:defRPr sz="2133">
                <a:solidFill>
                  <a:srgbClr val="13294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2679" y="6325760"/>
            <a:ext cx="1506643" cy="261515"/>
          </a:xfrm>
          <a:prstGeom prst="rect">
            <a:avLst/>
          </a:prstGeom>
        </p:spPr>
      </p:pic>
    </p:spTree>
    <p:extLst>
      <p:ext uri="{BB962C8B-B14F-4D97-AF65-F5344CB8AC3E}">
        <p14:creationId xmlns:p14="http://schemas.microsoft.com/office/powerpoint/2010/main" val="145188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54807" y="6032601"/>
            <a:ext cx="340519" cy="475356"/>
          </a:xfrm>
          <a:prstGeom prst="rect">
            <a:avLst/>
          </a:prstGeom>
        </p:spPr>
      </p:pic>
    </p:spTree>
    <p:extLst>
      <p:ext uri="{BB962C8B-B14F-4D97-AF65-F5344CB8AC3E}">
        <p14:creationId xmlns:p14="http://schemas.microsoft.com/office/powerpoint/2010/main" val="78502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A4DE-7BAD-412F-B78E-E970E8163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0DB4C46D-DBA7-48EB-AA24-1BC8C701E8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229AA8-0376-439D-9A93-8A2892BE9AF0}"/>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5" name="Footer Placeholder 4">
            <a:extLst>
              <a:ext uri="{FF2B5EF4-FFF2-40B4-BE49-F238E27FC236}">
                <a16:creationId xmlns:a16="http://schemas.microsoft.com/office/drawing/2014/main" id="{030F3A8F-0F04-4542-9150-FB95BC1D73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6F6C50-731A-47D1-94A4-AE260BCF946F}"/>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296840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4400" y="1600200"/>
            <a:ext cx="50800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r>
              <a:rPr lang="en-US" dirty="0">
                <a:solidFill>
                  <a:srgbClr val="FFFFD9"/>
                </a:solidFill>
              </a:rPr>
              <a:t>H. H. Stein</a:t>
            </a:r>
          </a:p>
        </p:txBody>
      </p:sp>
      <p:sp>
        <p:nvSpPr>
          <p:cNvPr id="6" name="Rectangle 14"/>
          <p:cNvSpPr>
            <a:spLocks noGrp="1" noChangeArrowheads="1"/>
          </p:cNvSpPr>
          <p:nvPr>
            <p:ph type="sldNum" sz="quarter" idx="11"/>
          </p:nvPr>
        </p:nvSpPr>
        <p:spPr>
          <a:ln/>
        </p:spPr>
        <p:txBody>
          <a:bodyPr/>
          <a:lstStyle>
            <a:lvl1pPr>
              <a:defRPr/>
            </a:lvl1pPr>
          </a:lstStyle>
          <a:p>
            <a:pPr>
              <a:defRPr/>
            </a:pPr>
            <a:fld id="{DD5D260D-1193-4EDD-929F-7C3F83DC60E0}" type="slidenum">
              <a:rPr lang="en-US">
                <a:solidFill>
                  <a:srgbClr val="FFFFD9"/>
                </a:solidFill>
              </a:rPr>
              <a:pPr>
                <a:defRPr/>
              </a:pPr>
              <a:t>‹#›</a:t>
            </a:fld>
            <a:endParaRPr lang="en-US" dirty="0">
              <a:solidFill>
                <a:srgbClr val="FFFFD9"/>
              </a:solidFill>
            </a:endParaRPr>
          </a:p>
        </p:txBody>
      </p:sp>
    </p:spTree>
    <p:extLst>
      <p:ext uri="{BB962C8B-B14F-4D97-AF65-F5344CB8AC3E}">
        <p14:creationId xmlns:p14="http://schemas.microsoft.com/office/powerpoint/2010/main" val="2420232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FFC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b="1">
                <a:solidFill>
                  <a:srgbClr val="FFFF00"/>
                </a:solidFill>
                <a:latin typeface="Arial" panose="020B0604020202020204" pitchFamily="34" charset="0"/>
                <a:cs typeface="Arial" panose="020B0604020202020204" pitchFamily="34" charset="0"/>
              </a:defRPr>
            </a:lvl1pPr>
            <a:lvl2pPr>
              <a:defRPr sz="3200" b="1">
                <a:solidFill>
                  <a:srgbClr val="FFFF00"/>
                </a:solidFill>
                <a:latin typeface="Arial" panose="020B0604020202020204" pitchFamily="34" charset="0"/>
                <a:cs typeface="Arial" panose="020B0604020202020204" pitchFamily="34" charset="0"/>
              </a:defRPr>
            </a:lvl2pPr>
            <a:lvl3pPr>
              <a:defRPr sz="2800" b="1">
                <a:solidFill>
                  <a:srgbClr val="FFFF00"/>
                </a:solidFill>
                <a:latin typeface="Arial" panose="020B0604020202020204" pitchFamily="34" charset="0"/>
                <a:cs typeface="Arial" panose="020B0604020202020204" pitchFamily="34" charset="0"/>
              </a:defRPr>
            </a:lvl3pPr>
            <a:lvl4pPr>
              <a:defRPr sz="2800" b="1">
                <a:solidFill>
                  <a:srgbClr val="FFFF00"/>
                </a:solidFill>
                <a:latin typeface="Arial" panose="020B0604020202020204" pitchFamily="34" charset="0"/>
                <a:cs typeface="Arial" panose="020B0604020202020204" pitchFamily="34" charset="0"/>
              </a:defRPr>
            </a:lvl4pPr>
            <a:lvl5pPr>
              <a:defRPr sz="2800" b="1">
                <a:solidFill>
                  <a:srgbClr val="FFFF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a:solidFill>
                  <a:schemeClr val="bg1">
                    <a:lumMod val="95000"/>
                  </a:schemeClr>
                </a:solidFill>
                <a:latin typeface="Arial" panose="020B0604020202020204" pitchFamily="34" charset="0"/>
                <a:cs typeface="Arial" panose="020B0604020202020204" pitchFamily="34" charset="0"/>
              </a:defRPr>
            </a:lvl1pPr>
          </a:lstStyle>
          <a:p>
            <a:pPr>
              <a:defRPr/>
            </a:pPr>
            <a:endParaRPr lang="en-US" alt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33BB963C-26AC-4F68-863D-ECB677FA5E8E}" type="slidenum">
              <a:rPr lang="en-US" altLang="en-US"/>
              <a:pPr>
                <a:defRPr/>
              </a:pPr>
              <a:t>‹#›</a:t>
            </a:fld>
            <a:endParaRPr lang="en-US" altLang="en-US" dirty="0"/>
          </a:p>
        </p:txBody>
      </p:sp>
    </p:spTree>
    <p:extLst>
      <p:ext uri="{BB962C8B-B14F-4D97-AF65-F5344CB8AC3E}">
        <p14:creationId xmlns:p14="http://schemas.microsoft.com/office/powerpoint/2010/main" val="8576218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D9"/>
              </a:solidFill>
            </a:endParaRPr>
          </a:p>
        </p:txBody>
      </p:sp>
      <p:sp>
        <p:nvSpPr>
          <p:cNvPr id="6" name="Rectangle 14"/>
          <p:cNvSpPr>
            <a:spLocks noGrp="1" noChangeArrowheads="1"/>
          </p:cNvSpPr>
          <p:nvPr>
            <p:ph type="sldNum" sz="quarter" idx="11"/>
          </p:nvPr>
        </p:nvSpPr>
        <p:spPr/>
        <p:txBody>
          <a:bodyPr/>
          <a:lstStyle>
            <a:lvl1pPr>
              <a:defRPr/>
            </a:lvl1pPr>
          </a:lstStyle>
          <a:p>
            <a:pPr>
              <a:defRPr/>
            </a:pPr>
            <a:fld id="{54135733-A29B-4B9F-9747-C70D03AF7F74}" type="slidenum">
              <a:rPr lang="en-US" altLang="en-US">
                <a:solidFill>
                  <a:srgbClr val="FFFFD9"/>
                </a:solidFill>
              </a:rPr>
              <a:pPr>
                <a:defRPr/>
              </a:pPr>
              <a:t>‹#›</a:t>
            </a:fld>
            <a:endParaRPr lang="en-US" altLang="en-US">
              <a:solidFill>
                <a:srgbClr val="FFFFD9"/>
              </a:solidFill>
            </a:endParaRPr>
          </a:p>
        </p:txBody>
      </p:sp>
    </p:spTree>
    <p:extLst>
      <p:ext uri="{BB962C8B-B14F-4D97-AF65-F5344CB8AC3E}">
        <p14:creationId xmlns:p14="http://schemas.microsoft.com/office/powerpoint/2010/main" val="1137757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sldNum" sz="quarter" idx="11"/>
          </p:nvPr>
        </p:nvSpPr>
        <p:spPr>
          <a:ln/>
        </p:spPr>
        <p:txBody>
          <a:bodyPr/>
          <a:lstStyle>
            <a:lvl1pPr>
              <a:defRPr/>
            </a:lvl1pPr>
          </a:lstStyle>
          <a:p>
            <a:pPr>
              <a:defRPr/>
            </a:pPr>
            <a:fld id="{6CEF0A1A-C061-4830-9B58-B43EEDFA7D4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36917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14"/>
          <p:cNvSpPr>
            <a:spLocks noGrp="1" noChangeArrowheads="1"/>
          </p:cNvSpPr>
          <p:nvPr>
            <p:ph type="sldNum" sz="quarter" idx="11"/>
          </p:nvPr>
        </p:nvSpPr>
        <p:spPr>
          <a:ln/>
        </p:spPr>
        <p:txBody>
          <a:bodyPr/>
          <a:lstStyle>
            <a:lvl1pPr>
              <a:defRPr/>
            </a:lvl1pPr>
          </a:lstStyle>
          <a:p>
            <a:pPr>
              <a:defRPr/>
            </a:pPr>
            <a:fld id="{AE200D4D-160D-433D-875A-EBA02BE09E84}" type="slidenum">
              <a:rPr lang="en-US" altLang="en-US"/>
              <a:pPr>
                <a:defRPr/>
              </a:pPr>
              <a:t>‹#›</a:t>
            </a:fld>
            <a:endParaRPr lang="en-US" altLang="en-US" dirty="0"/>
          </a:p>
        </p:txBody>
      </p:sp>
    </p:spTree>
    <p:extLst>
      <p:ext uri="{BB962C8B-B14F-4D97-AF65-F5344CB8AC3E}">
        <p14:creationId xmlns:p14="http://schemas.microsoft.com/office/powerpoint/2010/main" val="128888344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r>
              <a:rPr lang="en-US"/>
              <a:t>H. H. Stein</a:t>
            </a:r>
          </a:p>
        </p:txBody>
      </p:sp>
      <p:sp>
        <p:nvSpPr>
          <p:cNvPr id="4" name="Rectangle 14"/>
          <p:cNvSpPr>
            <a:spLocks noGrp="1" noChangeArrowheads="1"/>
          </p:cNvSpPr>
          <p:nvPr>
            <p:ph type="sldNum" sz="quarter" idx="11"/>
          </p:nvPr>
        </p:nvSpPr>
        <p:spPr>
          <a:ln/>
        </p:spPr>
        <p:txBody>
          <a:bodyPr/>
          <a:lstStyle>
            <a:lvl1pPr>
              <a:defRPr/>
            </a:lvl1pPr>
          </a:lstStyle>
          <a:p>
            <a:pPr>
              <a:defRPr/>
            </a:pPr>
            <a:fld id="{0CB4E2BC-7E1E-473C-B787-8587EE96FF4E}" type="slidenum">
              <a:rPr lang="en-US" altLang="en-US"/>
              <a:pPr>
                <a:defRPr/>
              </a:pPr>
              <a:t>‹#›</a:t>
            </a:fld>
            <a:endParaRPr lang="en-US" altLang="en-US"/>
          </a:p>
        </p:txBody>
      </p:sp>
    </p:spTree>
    <p:extLst>
      <p:ext uri="{BB962C8B-B14F-4D97-AF65-F5344CB8AC3E}">
        <p14:creationId xmlns:p14="http://schemas.microsoft.com/office/powerpoint/2010/main" val="55592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3DBA-DE24-4D76-96C2-E9640CBB822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11A9228-949A-468D-9A6C-AC4E20FE6B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6E69764-FDEE-415C-ACC6-ED3C4C3F92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BF09FDF-2B2E-458C-9EEC-947E58A1E78C}"/>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6" name="Footer Placeholder 5">
            <a:extLst>
              <a:ext uri="{FF2B5EF4-FFF2-40B4-BE49-F238E27FC236}">
                <a16:creationId xmlns:a16="http://schemas.microsoft.com/office/drawing/2014/main" id="{ACAF8B6B-8AFD-4408-AA00-E695662A4A9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0220EE8-297C-4908-98D6-84436F6EB226}"/>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312270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1414-85A0-40B5-820F-3D411343343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DDE7810-3B9C-4D0A-9327-6DD180885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54CEFC-61C6-4B19-B88A-6220DACEE0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68AF92D-7BA9-4D0A-B75F-D9B33803CE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F9200D-4EB7-49FC-B504-8524433D0D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D16B777-64E8-4F5D-B4FC-CB2C30E9DCBB}"/>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8" name="Footer Placeholder 7">
            <a:extLst>
              <a:ext uri="{FF2B5EF4-FFF2-40B4-BE49-F238E27FC236}">
                <a16:creationId xmlns:a16="http://schemas.microsoft.com/office/drawing/2014/main" id="{16209D52-C195-4147-8C56-EC80D15A55B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084A6D9-BC12-4299-965C-4AD126C1765F}"/>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258702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1904-E500-4910-B14C-63FA1A7008B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15F6C80-7EA1-46D0-8680-A65C40AA6A35}"/>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4" name="Footer Placeholder 3">
            <a:extLst>
              <a:ext uri="{FF2B5EF4-FFF2-40B4-BE49-F238E27FC236}">
                <a16:creationId xmlns:a16="http://schemas.microsoft.com/office/drawing/2014/main" id="{F467541C-A0ED-4283-BA36-9EF776E3578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9AEC67F-80E1-4A64-B273-5AAB30D8908C}"/>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361791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565999-6E31-4254-913D-0722D1A70B03}"/>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3" name="Footer Placeholder 2">
            <a:extLst>
              <a:ext uri="{FF2B5EF4-FFF2-40B4-BE49-F238E27FC236}">
                <a16:creationId xmlns:a16="http://schemas.microsoft.com/office/drawing/2014/main" id="{03A1A609-A922-45F8-B0F8-BF44061695A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FA423FE-4F12-4B3B-8E54-FCB41D03EDDF}"/>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371578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64D4-9957-4612-87FD-1CFCCD557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38CE9E8-0554-482C-A0BB-729E83CE0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98C8AFE-CDD1-4307-9A33-649CF615C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67B16-DCAB-4A0E-BA6E-347A7803CCAF}"/>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6" name="Footer Placeholder 5">
            <a:extLst>
              <a:ext uri="{FF2B5EF4-FFF2-40B4-BE49-F238E27FC236}">
                <a16:creationId xmlns:a16="http://schemas.microsoft.com/office/drawing/2014/main" id="{8B94B414-2F88-489A-A2B4-78547EB8C1B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604EF4F-15DB-4073-BD74-E7CB75D7F8E0}"/>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102657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F8D7-1E2D-46A2-B8E2-78D473F32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C60A0DA-CD81-4F1F-96CE-917796CD9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3722BF1-0333-46DC-B445-D6B6766A3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B94AC-B731-4C1C-A1FF-4D069E70C0B7}"/>
              </a:ext>
            </a:extLst>
          </p:cNvPr>
          <p:cNvSpPr>
            <a:spLocks noGrp="1"/>
          </p:cNvSpPr>
          <p:nvPr>
            <p:ph type="dt" sz="half" idx="10"/>
          </p:nvPr>
        </p:nvSpPr>
        <p:spPr/>
        <p:txBody>
          <a:bodyPr/>
          <a:lstStyle/>
          <a:p>
            <a:fld id="{BA7EDD02-F7E9-40E0-A087-299AEA869A58}" type="datetimeFigureOut">
              <a:rPr lang="en-AU" smtClean="0"/>
              <a:t>11/11/2019</a:t>
            </a:fld>
            <a:endParaRPr lang="en-AU"/>
          </a:p>
        </p:txBody>
      </p:sp>
      <p:sp>
        <p:nvSpPr>
          <p:cNvPr id="6" name="Footer Placeholder 5">
            <a:extLst>
              <a:ext uri="{FF2B5EF4-FFF2-40B4-BE49-F238E27FC236}">
                <a16:creationId xmlns:a16="http://schemas.microsoft.com/office/drawing/2014/main" id="{92E64431-ED83-47FB-A7B4-C3DFC77162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CD6A31-85F8-49D9-A7BF-123EC37463B9}"/>
              </a:ext>
            </a:extLst>
          </p:cNvPr>
          <p:cNvSpPr>
            <a:spLocks noGrp="1"/>
          </p:cNvSpPr>
          <p:nvPr>
            <p:ph type="sldNum" sz="quarter" idx="12"/>
          </p:nvPr>
        </p:nvSpPr>
        <p:spPr/>
        <p:txBody>
          <a:bodyPr/>
          <a:lstStyle/>
          <a:p>
            <a:fld id="{78BEC62E-F18F-4D0F-BFD1-CA0B25071469}" type="slidenum">
              <a:rPr lang="en-AU" smtClean="0"/>
              <a:t>‹#›</a:t>
            </a:fld>
            <a:endParaRPr lang="en-AU"/>
          </a:p>
        </p:txBody>
      </p:sp>
    </p:spTree>
    <p:extLst>
      <p:ext uri="{BB962C8B-B14F-4D97-AF65-F5344CB8AC3E}">
        <p14:creationId xmlns:p14="http://schemas.microsoft.com/office/powerpoint/2010/main" val="318911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9C10BA-DFD2-4E36-B390-EFC5A3BC93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3A90375-DC49-443C-B5BC-C08FFEB46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A0B382-0E8B-4FF7-8ABA-3BCA97D81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EDD02-F7E9-40E0-A087-299AEA869A58}" type="datetimeFigureOut">
              <a:rPr lang="en-AU" smtClean="0"/>
              <a:t>11/11/2019</a:t>
            </a:fld>
            <a:endParaRPr lang="en-AU"/>
          </a:p>
        </p:txBody>
      </p:sp>
      <p:sp>
        <p:nvSpPr>
          <p:cNvPr id="5" name="Footer Placeholder 4">
            <a:extLst>
              <a:ext uri="{FF2B5EF4-FFF2-40B4-BE49-F238E27FC236}">
                <a16:creationId xmlns:a16="http://schemas.microsoft.com/office/drawing/2014/main" id="{0E4667DF-6D50-478A-B05F-92754373E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1AA688D-147C-4EBA-8E06-431D76AA5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EC62E-F18F-4D0F-BFD1-CA0B25071469}" type="slidenum">
              <a:rPr lang="en-AU" smtClean="0"/>
              <a:t>‹#›</a:t>
            </a:fld>
            <a:endParaRPr lang="en-AU"/>
          </a:p>
        </p:txBody>
      </p:sp>
    </p:spTree>
    <p:extLst>
      <p:ext uri="{BB962C8B-B14F-4D97-AF65-F5344CB8AC3E}">
        <p14:creationId xmlns:p14="http://schemas.microsoft.com/office/powerpoint/2010/main" val="174237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7603F-F0D4-4663-BE59-EAAE09B3E598}" type="datetimeFigureOut">
              <a:rPr lang="en-ZA" smtClean="0"/>
              <a:t>2019/11/11</a:t>
            </a:fld>
            <a:endParaRPr lang="en-Z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E539D-FCD0-4E71-9F00-CD2E91AA4DFB}" type="slidenum">
              <a:rPr lang="en-ZA" smtClean="0"/>
              <a:t>‹#›</a:t>
            </a:fld>
            <a:endParaRPr lang="en-ZA"/>
          </a:p>
        </p:txBody>
      </p:sp>
      <p:sp>
        <p:nvSpPr>
          <p:cNvPr id="7" name="Title 1"/>
          <p:cNvSpPr txBox="1">
            <a:spLocks/>
          </p:cNvSpPr>
          <p:nvPr userDrawn="1"/>
        </p:nvSpPr>
        <p:spPr>
          <a:xfrm>
            <a:off x="0" y="6221"/>
            <a:ext cx="12192000" cy="792088"/>
          </a:xfrm>
          <a:prstGeom prst="rect">
            <a:avLst/>
          </a:prstGeom>
          <a:gradFill flip="none" rotWithShape="1">
            <a:gsLst>
              <a:gs pos="0">
                <a:schemeClr val="accent1">
                  <a:tint val="66000"/>
                  <a:satMod val="160000"/>
                </a:schemeClr>
              </a:gs>
              <a:gs pos="100000">
                <a:schemeClr val="tx1"/>
              </a:gs>
              <a:gs pos="48000">
                <a:srgbClr val="002060"/>
              </a:gs>
            </a:gsLst>
            <a:lin ang="10800000" scaled="1"/>
            <a:tileRect/>
          </a:gradFill>
        </p:spPr>
        <p:txBody>
          <a:bodyPr>
            <a:norm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endParaRPr lang="en-ZA" sz="3200" dirty="0"/>
          </a:p>
        </p:txBody>
      </p:sp>
    </p:spTree>
    <p:extLst>
      <p:ext uri="{BB962C8B-B14F-4D97-AF65-F5344CB8AC3E}">
        <p14:creationId xmlns:p14="http://schemas.microsoft.com/office/powerpoint/2010/main" val="376077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046840"/>
            <a:ext cx="12204192" cy="819355"/>
          </a:xfrm>
          <a:prstGeom prst="rect">
            <a:avLst/>
          </a:prstGeom>
          <a:solidFill>
            <a:srgbClr val="1329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342679" y="6325760"/>
            <a:ext cx="1506643" cy="261515"/>
          </a:xfrm>
          <a:prstGeom prst="rect">
            <a:avLst/>
          </a:prstGeom>
        </p:spPr>
      </p:pic>
    </p:spTree>
    <p:extLst>
      <p:ext uri="{BB962C8B-B14F-4D97-AF65-F5344CB8AC3E}">
        <p14:creationId xmlns:p14="http://schemas.microsoft.com/office/powerpoint/2010/main" val="15010890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xStyles>
    <p:titleStyle>
      <a:lvl1pPr algn="ctr" defTabSz="609585" rtl="0" eaLnBrk="1" latinLnBrk="0" hangingPunct="1">
        <a:spcBef>
          <a:spcPct val="0"/>
        </a:spcBef>
        <a:buNone/>
        <a:defRPr sz="4667" b="1" i="0" kern="1200">
          <a:solidFill>
            <a:srgbClr val="E84A27"/>
          </a:solidFill>
          <a:latin typeface="Arial"/>
          <a:ea typeface="+mj-ea"/>
          <a:cs typeface="Arial"/>
        </a:defRPr>
      </a:lvl1pPr>
    </p:titleStyle>
    <p:bodyStyle>
      <a:lvl1pPr marL="0" indent="0" algn="l" defTabSz="609585" rtl="0" eaLnBrk="1" latinLnBrk="0" hangingPunct="1">
        <a:spcBef>
          <a:spcPct val="20000"/>
        </a:spcBef>
        <a:buFontTx/>
        <a:buNone/>
        <a:defRPr sz="4267" b="0" i="0" kern="1200">
          <a:solidFill>
            <a:srgbClr val="13294B"/>
          </a:solidFill>
          <a:latin typeface="Arial"/>
          <a:ea typeface="+mn-ea"/>
          <a:cs typeface="Arial"/>
        </a:defRPr>
      </a:lvl1pPr>
      <a:lvl2pPr marL="609585" indent="0" algn="l" defTabSz="609585" rtl="0" eaLnBrk="1" latinLnBrk="0" hangingPunct="1">
        <a:spcBef>
          <a:spcPct val="20000"/>
        </a:spcBef>
        <a:buFontTx/>
        <a:buNone/>
        <a:defRPr sz="3733" kern="1200">
          <a:solidFill>
            <a:srgbClr val="13294B"/>
          </a:solidFill>
          <a:latin typeface="Arial"/>
          <a:ea typeface="+mn-ea"/>
          <a:cs typeface="Arial"/>
        </a:defRPr>
      </a:lvl2pPr>
      <a:lvl3pPr marL="1219170" indent="0" algn="l" defTabSz="609585" rtl="0" eaLnBrk="1" latinLnBrk="0" hangingPunct="1">
        <a:spcBef>
          <a:spcPct val="20000"/>
        </a:spcBef>
        <a:buFontTx/>
        <a:buNone/>
        <a:defRPr sz="3200" kern="1200">
          <a:solidFill>
            <a:srgbClr val="13294B"/>
          </a:solidFill>
          <a:latin typeface="Arial"/>
          <a:ea typeface="+mn-ea"/>
          <a:cs typeface="Arial"/>
        </a:defRPr>
      </a:lvl3pPr>
      <a:lvl4pPr marL="1828754" indent="0" algn="l" defTabSz="609585" rtl="0" eaLnBrk="1" latinLnBrk="0" hangingPunct="1">
        <a:spcBef>
          <a:spcPct val="20000"/>
        </a:spcBef>
        <a:buFontTx/>
        <a:buNone/>
        <a:defRPr sz="2667" kern="1200">
          <a:solidFill>
            <a:srgbClr val="13294B"/>
          </a:solidFill>
          <a:latin typeface="Arial"/>
          <a:ea typeface="+mn-ea"/>
          <a:cs typeface="Arial"/>
        </a:defRPr>
      </a:lvl4pPr>
      <a:lvl5pPr marL="2438339" indent="0" algn="l" defTabSz="609585" rtl="0" eaLnBrk="1" latinLnBrk="0" hangingPunct="1">
        <a:spcBef>
          <a:spcPct val="20000"/>
        </a:spcBef>
        <a:buFontTx/>
        <a:buNone/>
        <a:defRPr sz="2667" kern="1200">
          <a:solidFill>
            <a:srgbClr val="13294B"/>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2500" y="-79694"/>
            <a:ext cx="11367052" cy="6152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824947" y="4492487"/>
            <a:ext cx="3160644" cy="236551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p:cNvSpPr>
            <a:spLocks noGrp="1"/>
          </p:cNvSpPr>
          <p:nvPr>
            <p:ph type="ctrTitle"/>
          </p:nvPr>
        </p:nvSpPr>
        <p:spPr>
          <a:xfrm>
            <a:off x="1757082" y="401268"/>
            <a:ext cx="10121153" cy="2692251"/>
          </a:xfrm>
        </p:spPr>
        <p:txBody>
          <a:bodyPr anchor="ctr">
            <a:normAutofit fontScale="90000"/>
          </a:bodyPr>
          <a:lstStyle/>
          <a:p>
            <a:pPr algn="l">
              <a:lnSpc>
                <a:spcPct val="100000"/>
              </a:lnSpc>
            </a:pPr>
            <a:r>
              <a:rPr lang="en-AU" sz="5400" b="1" dirty="0">
                <a:solidFill>
                  <a:schemeClr val="bg1"/>
                </a:solidFill>
              </a:rPr>
              <a:t>Phosphorus in the nutrition of poultry and pigs in intensive production systems</a:t>
            </a:r>
            <a:br>
              <a:rPr lang="en-AU" sz="5400" b="1" dirty="0">
                <a:solidFill>
                  <a:schemeClr val="bg1"/>
                </a:solidFill>
              </a:rPr>
            </a:br>
            <a:endParaRPr lang="en-AU" sz="5400" b="1" dirty="0">
              <a:solidFill>
                <a:schemeClr val="bg1"/>
              </a:solidFill>
            </a:endParaRPr>
          </a:p>
        </p:txBody>
      </p:sp>
      <p:sp>
        <p:nvSpPr>
          <p:cNvPr id="5" name="Subtitle 4"/>
          <p:cNvSpPr>
            <a:spLocks noGrp="1"/>
          </p:cNvSpPr>
          <p:nvPr>
            <p:ph type="subTitle" idx="1"/>
          </p:nvPr>
        </p:nvSpPr>
        <p:spPr>
          <a:xfrm>
            <a:off x="3985590" y="5236308"/>
            <a:ext cx="8206409" cy="530010"/>
          </a:xfrm>
        </p:spPr>
        <p:txBody>
          <a:bodyPr>
            <a:normAutofit/>
          </a:bodyPr>
          <a:lstStyle/>
          <a:p>
            <a:pPr algn="r"/>
            <a:endParaRPr lang="en-AU" cap="none" dirty="0">
              <a:solidFill>
                <a:schemeClr val="bg1"/>
              </a:solidFill>
            </a:endParaRPr>
          </a:p>
          <a:p>
            <a:endParaRPr lang="en-AU"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72628"/>
            <a:ext cx="3696486" cy="785372"/>
          </a:xfrm>
          <a:prstGeom prst="rect">
            <a:avLst/>
          </a:prstGeom>
          <a:solidFill>
            <a:schemeClr val="bg1"/>
          </a:solidFill>
        </p:spPr>
      </p:pic>
      <p:sp>
        <p:nvSpPr>
          <p:cNvPr id="10" name="Subtitle 2">
            <a:extLst>
              <a:ext uri="{FF2B5EF4-FFF2-40B4-BE49-F238E27FC236}">
                <a16:creationId xmlns:a16="http://schemas.microsoft.com/office/drawing/2014/main" id="{B8A894DB-9CFB-4CBD-A0C6-DE8817BCD364}"/>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bg1"/>
                </a:solidFill>
              </a:rPr>
              <a:t>Dr David Cadogan</a:t>
            </a:r>
          </a:p>
          <a:p>
            <a:r>
              <a:rPr lang="en-US" b="1" dirty="0">
                <a:solidFill>
                  <a:schemeClr val="bg1"/>
                </a:solidFill>
              </a:rPr>
              <a:t>Feedworks</a:t>
            </a:r>
            <a:endParaRPr lang="en-AU" b="1" dirty="0">
              <a:solidFill>
                <a:schemeClr val="bg1"/>
              </a:solidFill>
            </a:endParaRPr>
          </a:p>
        </p:txBody>
      </p:sp>
    </p:spTree>
    <p:extLst>
      <p:ext uri="{BB962C8B-B14F-4D97-AF65-F5344CB8AC3E}">
        <p14:creationId xmlns:p14="http://schemas.microsoft.com/office/powerpoint/2010/main" val="15140405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A4A1EFA-1246-4BF5-B912-1A35A30F2CFA}"/>
              </a:ext>
            </a:extLst>
          </p:cNvPr>
          <p:cNvGraphicFramePr>
            <a:graphicFrameLocks noGrp="1"/>
          </p:cNvGraphicFramePr>
          <p:nvPr>
            <p:ph idx="1"/>
            <p:extLst>
              <p:ext uri="{D42A27DB-BD31-4B8C-83A1-F6EECF244321}">
                <p14:modId xmlns:p14="http://schemas.microsoft.com/office/powerpoint/2010/main" val="1383762900"/>
              </p:ext>
            </p:extLst>
          </p:nvPr>
        </p:nvGraphicFramePr>
        <p:xfrm>
          <a:off x="619125" y="89649"/>
          <a:ext cx="10999133" cy="6203577"/>
        </p:xfrm>
        <a:graphic>
          <a:graphicData uri="http://schemas.openxmlformats.org/drawingml/2006/table">
            <a:tbl>
              <a:tblPr firstRow="1" firstCol="1" bandRow="1">
                <a:tableStyleId>{5C22544A-7EE6-4342-B048-85BDC9FD1C3A}</a:tableStyleId>
              </a:tblPr>
              <a:tblGrid>
                <a:gridCol w="4587109">
                  <a:extLst>
                    <a:ext uri="{9D8B030D-6E8A-4147-A177-3AD203B41FA5}">
                      <a16:colId xmlns:a16="http://schemas.microsoft.com/office/drawing/2014/main" val="2590680223"/>
                    </a:ext>
                  </a:extLst>
                </a:gridCol>
                <a:gridCol w="1356450">
                  <a:extLst>
                    <a:ext uri="{9D8B030D-6E8A-4147-A177-3AD203B41FA5}">
                      <a16:colId xmlns:a16="http://schemas.microsoft.com/office/drawing/2014/main" val="387780489"/>
                    </a:ext>
                  </a:extLst>
                </a:gridCol>
                <a:gridCol w="2163939">
                  <a:extLst>
                    <a:ext uri="{9D8B030D-6E8A-4147-A177-3AD203B41FA5}">
                      <a16:colId xmlns:a16="http://schemas.microsoft.com/office/drawing/2014/main" val="405476067"/>
                    </a:ext>
                  </a:extLst>
                </a:gridCol>
                <a:gridCol w="2891635">
                  <a:extLst>
                    <a:ext uri="{9D8B030D-6E8A-4147-A177-3AD203B41FA5}">
                      <a16:colId xmlns:a16="http://schemas.microsoft.com/office/drawing/2014/main" val="2520044682"/>
                    </a:ext>
                  </a:extLst>
                </a:gridCol>
              </a:tblGrid>
              <a:tr h="569097">
                <a:tc>
                  <a:txBody>
                    <a:bodyPr/>
                    <a:lstStyle/>
                    <a:p>
                      <a:pPr algn="ctr">
                        <a:lnSpc>
                          <a:spcPct val="115000"/>
                        </a:lnSpc>
                        <a:spcAft>
                          <a:spcPts val="0"/>
                        </a:spcAft>
                      </a:pPr>
                      <a:r>
                        <a:rPr lang="en-AU" sz="1600" dirty="0">
                          <a:effectLst/>
                        </a:rPr>
                        <a:t>Ingredient</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Total P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Digestible P PIG (%)</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Digestible P Poultry</a:t>
                      </a:r>
                    </a:p>
                    <a:p>
                      <a:pPr algn="ctr">
                        <a:lnSpc>
                          <a:spcPct val="115000"/>
                        </a:lnSpc>
                        <a:spcAft>
                          <a:spcPts val="0"/>
                        </a:spcAft>
                      </a:pPr>
                      <a:r>
                        <a:rPr lang="en-AU" sz="1600">
                          <a:effectLst/>
                        </a:rPr>
                        <a:t>(%)</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4062674823"/>
                  </a:ext>
                </a:extLst>
              </a:tr>
              <a:tr h="375632">
                <a:tc>
                  <a:txBody>
                    <a:bodyPr/>
                    <a:lstStyle/>
                    <a:p>
                      <a:pPr algn="ctr">
                        <a:lnSpc>
                          <a:spcPct val="115000"/>
                        </a:lnSpc>
                        <a:spcAft>
                          <a:spcPts val="0"/>
                        </a:spcAft>
                      </a:pPr>
                      <a:r>
                        <a:rPr lang="en-AU" sz="1600" dirty="0">
                          <a:effectLst/>
                        </a:rPr>
                        <a:t>Monosodium Phosphate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25.5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22.9     (90%)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22.7   (89%)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342454047"/>
                  </a:ext>
                </a:extLst>
              </a:tr>
              <a:tr h="375632">
                <a:tc>
                  <a:txBody>
                    <a:bodyPr/>
                    <a:lstStyle/>
                    <a:p>
                      <a:pPr algn="ctr">
                        <a:lnSpc>
                          <a:spcPct val="115000"/>
                        </a:lnSpc>
                        <a:spcAft>
                          <a:spcPts val="0"/>
                        </a:spcAft>
                      </a:pPr>
                      <a:r>
                        <a:rPr lang="en-AU" sz="1600" dirty="0">
                          <a:effectLst/>
                        </a:rPr>
                        <a:t>Monocalcium Phosphate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22.7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20.3     (89%)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19.5   (86%)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3302754299"/>
                  </a:ext>
                </a:extLst>
              </a:tr>
              <a:tr h="375632">
                <a:tc>
                  <a:txBody>
                    <a:bodyPr/>
                    <a:lstStyle/>
                    <a:p>
                      <a:pPr algn="ctr">
                        <a:lnSpc>
                          <a:spcPct val="115000"/>
                        </a:lnSpc>
                        <a:spcAft>
                          <a:spcPts val="0"/>
                        </a:spcAft>
                      </a:pPr>
                      <a:r>
                        <a:rPr lang="en-AU" sz="1600" dirty="0" err="1">
                          <a:effectLst/>
                        </a:rPr>
                        <a:t>MonoDical</a:t>
                      </a:r>
                      <a:r>
                        <a:rPr lang="en-AU" sz="1600" dirty="0">
                          <a:effectLst/>
                        </a:rPr>
                        <a:t> Phosphate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dirty="0">
                          <a:effectLst/>
                        </a:rPr>
                        <a:t>21.3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nSpc>
                          <a:spcPct val="115000"/>
                        </a:lnSpc>
                        <a:spcAft>
                          <a:spcPts val="0"/>
                        </a:spcAft>
                      </a:pPr>
                      <a:r>
                        <a:rPr lang="en-AU" sz="1600" dirty="0">
                          <a:effectLst/>
                        </a:rPr>
                        <a:t>           16.6      (78%)</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nSpc>
                          <a:spcPct val="115000"/>
                        </a:lnSpc>
                        <a:spcAft>
                          <a:spcPts val="0"/>
                        </a:spcAft>
                      </a:pPr>
                      <a:r>
                        <a:rPr lang="en-AU" sz="1600" dirty="0">
                          <a:effectLst/>
                        </a:rPr>
                        <a:t>                   16.8  (78%)</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2440272336"/>
                  </a:ext>
                </a:extLst>
              </a:tr>
              <a:tr h="375632">
                <a:tc>
                  <a:txBody>
                    <a:bodyPr/>
                    <a:lstStyle/>
                    <a:p>
                      <a:pPr algn="ctr">
                        <a:lnSpc>
                          <a:spcPct val="115000"/>
                        </a:lnSpc>
                        <a:spcAft>
                          <a:spcPts val="0"/>
                        </a:spcAft>
                      </a:pPr>
                      <a:r>
                        <a:rPr lang="en-AU" sz="1600">
                          <a:effectLst/>
                        </a:rPr>
                        <a:t>Dicalcium Phosphate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dirty="0">
                          <a:effectLst/>
                        </a:rPr>
                        <a:t>18.0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13.1     (73%)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14.1   (78%)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1941698539"/>
                  </a:ext>
                </a:extLst>
              </a:tr>
              <a:tr h="375632">
                <a:tc>
                  <a:txBody>
                    <a:bodyPr/>
                    <a:lstStyle/>
                    <a:p>
                      <a:pPr algn="ctr">
                        <a:lnSpc>
                          <a:spcPct val="115000"/>
                        </a:lnSpc>
                        <a:spcAft>
                          <a:spcPts val="0"/>
                        </a:spcAft>
                      </a:pPr>
                      <a:r>
                        <a:rPr lang="en-AU" sz="1600">
                          <a:effectLst/>
                        </a:rPr>
                        <a:t>Tricalcium Phosphate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dirty="0">
                          <a:effectLst/>
                        </a:rPr>
                        <a:t>18.0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10.0      (55%)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10.0   (55%)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3540874886"/>
                  </a:ext>
                </a:extLst>
              </a:tr>
              <a:tr h="375632">
                <a:tc>
                  <a:txBody>
                    <a:bodyPr/>
                    <a:lstStyle/>
                    <a:p>
                      <a:pPr algn="ctr">
                        <a:lnSpc>
                          <a:spcPct val="115000"/>
                        </a:lnSpc>
                        <a:spcAft>
                          <a:spcPts val="0"/>
                        </a:spcAft>
                      </a:pPr>
                      <a:r>
                        <a:rPr lang="en-AU" sz="1600">
                          <a:effectLst/>
                        </a:rPr>
                        <a:t>Meatmeal 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5.00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4.45     (89%)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4.45  (89%)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3964110733"/>
                  </a:ext>
                </a:extLst>
              </a:tr>
              <a:tr h="375632">
                <a:tc>
                  <a:txBody>
                    <a:bodyPr/>
                    <a:lstStyle/>
                    <a:p>
                      <a:pPr algn="ctr">
                        <a:lnSpc>
                          <a:spcPct val="115000"/>
                        </a:lnSpc>
                        <a:spcAft>
                          <a:spcPts val="0"/>
                        </a:spcAft>
                      </a:pPr>
                      <a:r>
                        <a:rPr lang="en-AU" sz="1600">
                          <a:effectLst/>
                        </a:rPr>
                        <a:t>Wheat 12%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0.32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0.11     (34%)</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0.12   (37%)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734910268"/>
                  </a:ext>
                </a:extLst>
              </a:tr>
              <a:tr h="375632">
                <a:tc>
                  <a:txBody>
                    <a:bodyPr/>
                    <a:lstStyle/>
                    <a:p>
                      <a:pPr algn="ctr">
                        <a:lnSpc>
                          <a:spcPct val="115000"/>
                        </a:lnSpc>
                        <a:spcAft>
                          <a:spcPts val="0"/>
                        </a:spcAft>
                      </a:pPr>
                      <a:r>
                        <a:rPr lang="en-AU" sz="1600">
                          <a:effectLst/>
                        </a:rPr>
                        <a:t>Sorghum</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0.28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nSpc>
                          <a:spcPct val="115000"/>
                        </a:lnSpc>
                        <a:spcAft>
                          <a:spcPts val="0"/>
                        </a:spcAft>
                      </a:pPr>
                      <a:r>
                        <a:rPr lang="en-AU" sz="1600" dirty="0">
                          <a:effectLst/>
                        </a:rPr>
                        <a:t>           0.08    (18%)</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0.08  (29%)</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896356465"/>
                  </a:ext>
                </a:extLst>
              </a:tr>
              <a:tr h="375632">
                <a:tc>
                  <a:txBody>
                    <a:bodyPr/>
                    <a:lstStyle/>
                    <a:p>
                      <a:pPr algn="ctr">
                        <a:lnSpc>
                          <a:spcPct val="115000"/>
                        </a:lnSpc>
                        <a:spcAft>
                          <a:spcPts val="0"/>
                        </a:spcAft>
                      </a:pPr>
                      <a:r>
                        <a:rPr lang="en-AU" sz="1600">
                          <a:effectLst/>
                        </a:rPr>
                        <a:t>Barley 11%</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0.10     (33%)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0.11   (37%)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869555752"/>
                  </a:ext>
                </a:extLst>
              </a:tr>
              <a:tr h="375632">
                <a:tc>
                  <a:txBody>
                    <a:bodyPr/>
                    <a:lstStyle/>
                    <a:p>
                      <a:pPr algn="ctr">
                        <a:lnSpc>
                          <a:spcPct val="115000"/>
                        </a:lnSpc>
                        <a:spcAft>
                          <a:spcPts val="0"/>
                        </a:spcAft>
                      </a:pPr>
                      <a:r>
                        <a:rPr lang="en-AU" sz="1600">
                          <a:effectLst/>
                        </a:rPr>
                        <a:t>Soybean 47%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0.75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dirty="0">
                          <a:effectLst/>
                        </a:rPr>
                        <a:t>0.25     (33%)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0.27  (36%)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3536796118"/>
                  </a:ext>
                </a:extLst>
              </a:tr>
              <a:tr h="375632">
                <a:tc>
                  <a:txBody>
                    <a:bodyPr/>
                    <a:lstStyle/>
                    <a:p>
                      <a:pPr algn="ctr">
                        <a:lnSpc>
                          <a:spcPct val="115000"/>
                        </a:lnSpc>
                        <a:spcAft>
                          <a:spcPts val="0"/>
                        </a:spcAft>
                      </a:pPr>
                      <a:r>
                        <a:rPr lang="en-AU" sz="1600">
                          <a:effectLst/>
                        </a:rPr>
                        <a:t>Canola Meal 36%</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0.93</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dirty="0">
                          <a:effectLst/>
                        </a:rPr>
                        <a:t>0.28     (30%)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0.34  (37%)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2021830186"/>
                  </a:ext>
                </a:extLst>
              </a:tr>
              <a:tr h="375632">
                <a:tc>
                  <a:txBody>
                    <a:bodyPr/>
                    <a:lstStyle/>
                    <a:p>
                      <a:pPr algn="ctr">
                        <a:lnSpc>
                          <a:spcPct val="115000"/>
                        </a:lnSpc>
                        <a:spcAft>
                          <a:spcPts val="0"/>
                        </a:spcAft>
                      </a:pPr>
                      <a:r>
                        <a:rPr lang="en-AU" sz="1600">
                          <a:effectLst/>
                        </a:rPr>
                        <a:t>Millmix/run</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1.00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dirty="0">
                          <a:effectLst/>
                        </a:rPr>
                        <a:t>0.30     (30%)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0.37  (37%)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3397636536"/>
                  </a:ext>
                </a:extLst>
              </a:tr>
              <a:tr h="375632">
                <a:tc>
                  <a:txBody>
                    <a:bodyPr/>
                    <a:lstStyle/>
                    <a:p>
                      <a:pPr algn="ctr">
                        <a:lnSpc>
                          <a:spcPct val="115000"/>
                        </a:lnSpc>
                        <a:spcAft>
                          <a:spcPts val="0"/>
                        </a:spcAft>
                      </a:pPr>
                      <a:r>
                        <a:rPr lang="en-AU" sz="1600">
                          <a:effectLst/>
                        </a:rPr>
                        <a:t>Field Peas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0.38</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0.17     (45%)</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0.16  (42%)</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2421262858"/>
                  </a:ext>
                </a:extLst>
              </a:tr>
              <a:tr h="375632">
                <a:tc>
                  <a:txBody>
                    <a:bodyPr/>
                    <a:lstStyle/>
                    <a:p>
                      <a:pPr algn="ctr">
                        <a:lnSpc>
                          <a:spcPct val="115000"/>
                        </a:lnSpc>
                        <a:spcAft>
                          <a:spcPts val="0"/>
                        </a:spcAft>
                      </a:pPr>
                      <a:r>
                        <a:rPr lang="en-AU" sz="1600">
                          <a:effectLst/>
                        </a:rPr>
                        <a:t>Lupins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0.30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0.14     (47%)</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0.15  (50%)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1284243798"/>
                  </a:ext>
                </a:extLst>
              </a:tr>
              <a:tr h="375632">
                <a:tc>
                  <a:txBody>
                    <a:bodyPr/>
                    <a:lstStyle/>
                    <a:p>
                      <a:pPr algn="ctr">
                        <a:lnSpc>
                          <a:spcPct val="115000"/>
                        </a:lnSpc>
                        <a:spcAft>
                          <a:spcPts val="0"/>
                        </a:spcAft>
                      </a:pPr>
                      <a:r>
                        <a:rPr lang="en-AU" sz="1600">
                          <a:effectLst/>
                        </a:rPr>
                        <a:t>Whey Powder</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a:effectLst/>
                        </a:rPr>
                        <a:t>0.80</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dirty="0">
                          <a:effectLst/>
                        </a:rPr>
                        <a:t>0.65     (81%)</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tc>
                  <a:txBody>
                    <a:bodyPr/>
                    <a:lstStyle/>
                    <a:p>
                      <a:pPr algn="ctr">
                        <a:lnSpc>
                          <a:spcPct val="115000"/>
                        </a:lnSpc>
                        <a:spcAft>
                          <a:spcPts val="0"/>
                        </a:spcAft>
                      </a:pPr>
                      <a:r>
                        <a:rPr lang="en-AU" sz="1600" dirty="0">
                          <a:effectLst/>
                        </a:rPr>
                        <a:t>0.63  (79%)</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79" marR="48279" marT="0" marB="0"/>
                </a:tc>
                <a:extLst>
                  <a:ext uri="{0D108BD9-81ED-4DB2-BD59-A6C34878D82A}">
                    <a16:rowId xmlns:a16="http://schemas.microsoft.com/office/drawing/2014/main" val="2256318115"/>
                  </a:ext>
                </a:extLst>
              </a:tr>
            </a:tbl>
          </a:graphicData>
        </a:graphic>
      </p:graphicFrame>
      <p:sp>
        <p:nvSpPr>
          <p:cNvPr id="5" name="TextBox 4">
            <a:extLst>
              <a:ext uri="{FF2B5EF4-FFF2-40B4-BE49-F238E27FC236}">
                <a16:creationId xmlns:a16="http://schemas.microsoft.com/office/drawing/2014/main" id="{90AA2004-3D37-4ED1-9175-0BD3F0733EF8}"/>
              </a:ext>
            </a:extLst>
          </p:cNvPr>
          <p:cNvSpPr txBox="1"/>
          <p:nvPr/>
        </p:nvSpPr>
        <p:spPr>
          <a:xfrm>
            <a:off x="9368117" y="6399019"/>
            <a:ext cx="2101024" cy="369332"/>
          </a:xfrm>
          <a:prstGeom prst="rect">
            <a:avLst/>
          </a:prstGeom>
          <a:noFill/>
        </p:spPr>
        <p:txBody>
          <a:bodyPr wrap="none" rtlCol="0">
            <a:spAutoFit/>
          </a:bodyPr>
          <a:lstStyle/>
          <a:p>
            <a:r>
              <a:rPr lang="en-AU" dirty="0"/>
              <a:t>(Premier Atlas 2016)</a:t>
            </a:r>
          </a:p>
        </p:txBody>
      </p:sp>
    </p:spTree>
    <p:extLst>
      <p:ext uri="{BB962C8B-B14F-4D97-AF65-F5344CB8AC3E}">
        <p14:creationId xmlns:p14="http://schemas.microsoft.com/office/powerpoint/2010/main" val="324625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D253-D3E6-4BDA-BEDF-313869A0DB5E}"/>
              </a:ext>
            </a:extLst>
          </p:cNvPr>
          <p:cNvSpPr>
            <a:spLocks noGrp="1"/>
          </p:cNvSpPr>
          <p:nvPr>
            <p:ph type="title"/>
          </p:nvPr>
        </p:nvSpPr>
        <p:spPr/>
        <p:txBody>
          <a:bodyPr/>
          <a:lstStyle/>
          <a:p>
            <a:r>
              <a:rPr lang="en-AU" b="1" dirty="0">
                <a:solidFill>
                  <a:schemeClr val="accent1">
                    <a:lumMod val="75000"/>
                  </a:schemeClr>
                </a:solidFill>
              </a:rPr>
              <a:t>Mono-calcium phosphate produces better performance than Dicalcium Phosphate </a:t>
            </a:r>
          </a:p>
        </p:txBody>
      </p:sp>
      <p:sp>
        <p:nvSpPr>
          <p:cNvPr id="3" name="Content Placeholder 2">
            <a:extLst>
              <a:ext uri="{FF2B5EF4-FFF2-40B4-BE49-F238E27FC236}">
                <a16:creationId xmlns:a16="http://schemas.microsoft.com/office/drawing/2014/main" id="{49D663AE-5660-4B85-A837-513B50E15C51}"/>
              </a:ext>
            </a:extLst>
          </p:cNvPr>
          <p:cNvSpPr>
            <a:spLocks noGrp="1"/>
          </p:cNvSpPr>
          <p:nvPr>
            <p:ph idx="1"/>
          </p:nvPr>
        </p:nvSpPr>
        <p:spPr>
          <a:xfrm>
            <a:off x="838200" y="2327648"/>
            <a:ext cx="10515600" cy="4351338"/>
          </a:xfrm>
        </p:spPr>
        <p:txBody>
          <a:bodyPr/>
          <a:lstStyle/>
          <a:p>
            <a:r>
              <a:rPr lang="en-AU" dirty="0"/>
              <a:t>In Broilers formulated to the same available P and Calcium levels </a:t>
            </a:r>
            <a:r>
              <a:rPr lang="en-AU" sz="2000" dirty="0"/>
              <a:t>(</a:t>
            </a:r>
            <a:r>
              <a:rPr lang="en-AU" sz="2000" dirty="0" err="1"/>
              <a:t>Bikker</a:t>
            </a:r>
            <a:r>
              <a:rPr lang="en-AU" sz="2000" dirty="0"/>
              <a:t> et al, 2017)</a:t>
            </a:r>
          </a:p>
          <a:p>
            <a:endParaRPr lang="en-AU" dirty="0"/>
          </a:p>
          <a:p>
            <a:r>
              <a:rPr lang="en-AU" dirty="0"/>
              <a:t>In pigs formulated to the same digestible P and calcium </a:t>
            </a:r>
            <a:r>
              <a:rPr lang="en-AU" sz="2000" dirty="0"/>
              <a:t>(</a:t>
            </a:r>
            <a:r>
              <a:rPr lang="en-AU" sz="2000" dirty="0" err="1"/>
              <a:t>Veira</a:t>
            </a:r>
            <a:r>
              <a:rPr lang="en-AU" sz="2000" dirty="0"/>
              <a:t> et al, 2016)</a:t>
            </a:r>
          </a:p>
          <a:p>
            <a:endParaRPr lang="en-AU" dirty="0"/>
          </a:p>
          <a:p>
            <a:r>
              <a:rPr lang="en-AU" dirty="0"/>
              <a:t>In milking goats formulated to the same P and Calcium levels </a:t>
            </a:r>
            <a:r>
              <a:rPr lang="en-AU" sz="2000" dirty="0"/>
              <a:t>(Ramirez-Perez et al, 2009)</a:t>
            </a:r>
          </a:p>
        </p:txBody>
      </p:sp>
    </p:spTree>
    <p:extLst>
      <p:ext uri="{BB962C8B-B14F-4D97-AF65-F5344CB8AC3E}">
        <p14:creationId xmlns:p14="http://schemas.microsoft.com/office/powerpoint/2010/main" val="117073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962" y="202929"/>
            <a:ext cx="11533671" cy="989222"/>
          </a:xfrm>
          <a:solidFill>
            <a:schemeClr val="accent2"/>
          </a:solidFill>
        </p:spPr>
        <p:txBody>
          <a:bodyPr anchor="b">
            <a:normAutofit/>
          </a:bodyPr>
          <a:lstStyle/>
          <a:p>
            <a:pPr algn="ctr"/>
            <a:r>
              <a:rPr lang="en-AU" sz="4000" b="1" dirty="0">
                <a:solidFill>
                  <a:schemeClr val="bg1"/>
                </a:solidFill>
              </a:rPr>
              <a:t> Change in type of inorganic Phosphorus </a:t>
            </a:r>
          </a:p>
        </p:txBody>
      </p:sp>
      <p:cxnSp>
        <p:nvCxnSpPr>
          <p:cNvPr id="7" name="Straight Connector 6"/>
          <p:cNvCxnSpPr/>
          <p:nvPr/>
        </p:nvCxnSpPr>
        <p:spPr>
          <a:xfrm>
            <a:off x="281609" y="6202018"/>
            <a:ext cx="11533671" cy="99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281609" y="1806640"/>
            <a:ext cx="11354579" cy="4155622"/>
          </a:xfrm>
        </p:spPr>
        <p:txBody>
          <a:bodyPr>
            <a:normAutofit/>
          </a:bodyPr>
          <a:lstStyle/>
          <a:p>
            <a:r>
              <a:rPr lang="en-US" sz="3200" dirty="0"/>
              <a:t>8-10 years ago there has been a major change in the broiler/poultry industry moving from DCP to MDCP </a:t>
            </a:r>
          </a:p>
          <a:p>
            <a:endParaRPr lang="en-US" sz="3200" dirty="0"/>
          </a:p>
          <a:p>
            <a:r>
              <a:rPr lang="en-US" sz="3200" dirty="0"/>
              <a:t>Now 90% using Monocalcium Phosphate due to better performance</a:t>
            </a:r>
          </a:p>
          <a:p>
            <a:endParaRPr lang="en-US" sz="3200" dirty="0"/>
          </a:p>
          <a:p>
            <a:r>
              <a:rPr lang="en-US" sz="3200" dirty="0"/>
              <a:t>Pig industry are gradually moving from DCP to MDCP/MCP</a:t>
            </a:r>
          </a:p>
          <a:p>
            <a:endParaRPr lang="en-US" sz="3200" dirty="0"/>
          </a:p>
          <a:p>
            <a:endParaRPr lang="en-US" sz="3200" dirty="0"/>
          </a:p>
        </p:txBody>
      </p:sp>
    </p:spTree>
    <p:extLst>
      <p:ext uri="{BB962C8B-B14F-4D97-AF65-F5344CB8AC3E}">
        <p14:creationId xmlns:p14="http://schemas.microsoft.com/office/powerpoint/2010/main" val="1706730696"/>
      </p:ext>
    </p:extLst>
  </p:cSld>
  <p:clrMapOvr>
    <a:masterClrMapping/>
  </p:clrMapOvr>
  <mc:AlternateContent xmlns:mc="http://schemas.openxmlformats.org/markup-compatibility/2006" xmlns:p14="http://schemas.microsoft.com/office/powerpoint/2010/main">
    <mc:Choice Requires="p14">
      <p:transition spd="slow" p14:dur="35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52050981-FD4D-43E9-B012-840DE807367B}"/>
              </a:ext>
            </a:extLst>
          </p:cNvPr>
          <p:cNvPicPr>
            <a:picLocks noChangeAspect="1"/>
          </p:cNvPicPr>
          <p:nvPr/>
        </p:nvPicPr>
        <p:blipFill>
          <a:blip r:embed="rId2"/>
          <a:stretch>
            <a:fillRect/>
          </a:stretch>
        </p:blipFill>
        <p:spPr>
          <a:xfrm>
            <a:off x="364241" y="643466"/>
            <a:ext cx="4105275" cy="4105275"/>
          </a:xfrm>
          <a:prstGeom prst="rect">
            <a:avLst/>
          </a:prstGeom>
        </p:spPr>
      </p:pic>
      <p:sp>
        <p:nvSpPr>
          <p:cNvPr id="11" name="Content Placeholder 10">
            <a:extLst>
              <a:ext uri="{FF2B5EF4-FFF2-40B4-BE49-F238E27FC236}">
                <a16:creationId xmlns:a16="http://schemas.microsoft.com/office/drawing/2014/main" id="{B0337273-14A2-4336-BCCE-F743783991F8}"/>
              </a:ext>
            </a:extLst>
          </p:cNvPr>
          <p:cNvSpPr>
            <a:spLocks noGrp="1"/>
          </p:cNvSpPr>
          <p:nvPr>
            <p:ph idx="1"/>
          </p:nvPr>
        </p:nvSpPr>
        <p:spPr>
          <a:xfrm>
            <a:off x="6167847" y="1924050"/>
            <a:ext cx="5659911" cy="4181475"/>
          </a:xfrm>
        </p:spPr>
        <p:txBody>
          <a:bodyPr anchor="t">
            <a:noAutofit/>
          </a:bodyPr>
          <a:lstStyle/>
          <a:p>
            <a:pPr marL="0" indent="0">
              <a:buNone/>
            </a:pPr>
            <a:r>
              <a:rPr lang="en-US" sz="4800" dirty="0"/>
              <a:t>Most of the cheaper Dicalcium Phosphate is actually Tri calcium phosphate with only 55% P digestibility!!!</a:t>
            </a:r>
          </a:p>
        </p:txBody>
      </p:sp>
    </p:spTree>
    <p:extLst>
      <p:ext uri="{BB962C8B-B14F-4D97-AF65-F5344CB8AC3E}">
        <p14:creationId xmlns:p14="http://schemas.microsoft.com/office/powerpoint/2010/main" val="107303028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3" y="2738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683" y="336128"/>
            <a:ext cx="2898013" cy="1569660"/>
          </a:xfrm>
          <a:prstGeom prst="rect">
            <a:avLst/>
          </a:prstGeom>
          <a:noFill/>
        </p:spPr>
        <p:txBody>
          <a:bodyPr wrap="square" rtlCol="0">
            <a:spAutoFit/>
          </a:bodyPr>
          <a:lstStyle/>
          <a:p>
            <a:r>
              <a:rPr lang="en-AU" sz="4800" b="1" dirty="0">
                <a:solidFill>
                  <a:srgbClr val="FFC000"/>
                </a:solidFill>
                <a:latin typeface="Arial" pitchFamily="34" charset="0"/>
                <a:cs typeface="Arial" pitchFamily="34" charset="0"/>
              </a:rPr>
              <a:t>Plant Phytate</a:t>
            </a:r>
          </a:p>
        </p:txBody>
      </p:sp>
      <p:sp>
        <p:nvSpPr>
          <p:cNvPr id="4" name="TextBox 3"/>
          <p:cNvSpPr txBox="1"/>
          <p:nvPr/>
        </p:nvSpPr>
        <p:spPr>
          <a:xfrm>
            <a:off x="143339" y="6343167"/>
            <a:ext cx="6657976" cy="400110"/>
          </a:xfrm>
          <a:prstGeom prst="rect">
            <a:avLst/>
          </a:prstGeom>
          <a:noFill/>
        </p:spPr>
        <p:txBody>
          <a:bodyPr wrap="square" rtlCol="0">
            <a:spAutoFit/>
          </a:bodyPr>
          <a:lstStyle/>
          <a:p>
            <a:r>
              <a:rPr lang="en-AU" sz="2000" dirty="0">
                <a:solidFill>
                  <a:srgbClr val="00B0F0"/>
                </a:solidFill>
                <a:latin typeface="Arial Black" pitchFamily="34" charset="0"/>
                <a:cs typeface="Aharoni" pitchFamily="2" charset="-79"/>
              </a:rPr>
              <a:t>28.2% Phosphorus, mostly unavailable</a:t>
            </a:r>
          </a:p>
        </p:txBody>
      </p:sp>
    </p:spTree>
    <p:extLst>
      <p:ext uri="{BB962C8B-B14F-4D97-AF65-F5344CB8AC3E}">
        <p14:creationId xmlns:p14="http://schemas.microsoft.com/office/powerpoint/2010/main" val="375503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2063" name="Document" r:id="rId3" imgW="8190360" imgH="5915160" progId="Word.Document.8">
                  <p:embed/>
                </p:oleObj>
              </mc:Choice>
              <mc:Fallback>
                <p:oleObj name="Document" r:id="rId3" imgW="8190360" imgH="5915160" progId="Word.Document.8">
                  <p:embed/>
                  <p:pic>
                    <p:nvPicPr>
                      <p:cNvPr id="81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857253"/>
            <a:ext cx="6197600" cy="417513"/>
          </a:xfrm>
          <a:prstGeom prst="rect">
            <a:avLst/>
          </a:prstGeom>
          <a:noFill/>
          <a:ln w="9525">
            <a:noFill/>
            <a:miter lim="800000"/>
            <a:headEnd/>
            <a:tailEnd/>
          </a:ln>
        </p:spPr>
        <p:txBody>
          <a:bodyPr/>
          <a:lstStyle/>
          <a:p>
            <a:pPr marL="457189" indent="-457189" defTabSz="609585" eaLnBrk="0" fontAlgn="base" hangingPunct="0">
              <a:spcBef>
                <a:spcPct val="20000"/>
              </a:spcBef>
              <a:spcAft>
                <a:spcPct val="0"/>
              </a:spcAft>
              <a:buClr>
                <a:srgbClr val="0E0171"/>
              </a:buClr>
            </a:pPr>
            <a:r>
              <a:rPr lang="en-US" sz="3200" dirty="0">
                <a:solidFill>
                  <a:prstClr val="black"/>
                </a:solidFill>
                <a:ea typeface="ＭＳ Ｐゴシック" pitchFamily="34" charset="-128"/>
              </a:rPr>
              <a:t> </a:t>
            </a:r>
          </a:p>
        </p:txBody>
      </p:sp>
      <p:grpSp>
        <p:nvGrpSpPr>
          <p:cNvPr id="2" name="Group 4"/>
          <p:cNvGrpSpPr>
            <a:grpSpLocks/>
          </p:cNvGrpSpPr>
          <p:nvPr/>
        </p:nvGrpSpPr>
        <p:grpSpPr bwMode="auto">
          <a:xfrm>
            <a:off x="9220200" y="4495808"/>
            <a:ext cx="304800" cy="379413"/>
            <a:chOff x="1254" y="2004"/>
            <a:chExt cx="144" cy="239"/>
          </a:xfrm>
        </p:grpSpPr>
        <p:sp>
          <p:nvSpPr>
            <p:cNvPr id="4440" name="Text Box 5"/>
            <p:cNvSpPr txBox="1">
              <a:spLocks noChangeArrowheads="1"/>
            </p:cNvSpPr>
            <p:nvPr/>
          </p:nvSpPr>
          <p:spPr bwMode="auto">
            <a:xfrm>
              <a:off x="1254" y="2004"/>
              <a:ext cx="144" cy="239"/>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867" b="1" dirty="0">
                  <a:solidFill>
                    <a:srgbClr val="FF3300"/>
                  </a:solidFill>
                  <a:latin typeface="Verdana" pitchFamily="34" charset="0"/>
                  <a:ea typeface="ＭＳ Ｐゴシック" pitchFamily="34" charset="-128"/>
                </a:rPr>
                <a:t>-</a:t>
              </a:r>
            </a:p>
          </p:txBody>
        </p:sp>
        <p:sp>
          <p:nvSpPr>
            <p:cNvPr id="4441" name="Oval 6"/>
            <p:cNvSpPr>
              <a:spLocks noChangeArrowheads="1"/>
            </p:cNvSpPr>
            <p:nvPr/>
          </p:nvSpPr>
          <p:spPr bwMode="auto">
            <a:xfrm>
              <a:off x="1290" y="2058"/>
              <a:ext cx="96" cy="136"/>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 name="Group 9"/>
          <p:cNvGrpSpPr>
            <a:grpSpLocks/>
          </p:cNvGrpSpPr>
          <p:nvPr/>
        </p:nvGrpSpPr>
        <p:grpSpPr bwMode="auto">
          <a:xfrm>
            <a:off x="14817" y="1989141"/>
            <a:ext cx="2779184" cy="2963863"/>
            <a:chOff x="7" y="1253"/>
            <a:chExt cx="1313" cy="1867"/>
          </a:xfrm>
        </p:grpSpPr>
        <p:sp>
          <p:nvSpPr>
            <p:cNvPr id="4403" name="Oval 10"/>
            <p:cNvSpPr>
              <a:spLocks noChangeArrowheads="1"/>
            </p:cNvSpPr>
            <p:nvPr/>
          </p:nvSpPr>
          <p:spPr bwMode="auto">
            <a:xfrm>
              <a:off x="246" y="1860"/>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404" name="Line 11"/>
            <p:cNvSpPr>
              <a:spLocks noChangeShapeType="1"/>
            </p:cNvSpPr>
            <p:nvPr/>
          </p:nvSpPr>
          <p:spPr bwMode="auto">
            <a:xfrm flipH="1" flipV="1">
              <a:off x="1080" y="1746"/>
              <a:ext cx="240" cy="96"/>
            </a:xfrm>
            <a:prstGeom prst="line">
              <a:avLst/>
            </a:prstGeom>
            <a:noFill/>
            <a:ln w="28575">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5" name="Group 12"/>
            <p:cNvGrpSpPr>
              <a:grpSpLocks/>
            </p:cNvGrpSpPr>
            <p:nvPr/>
          </p:nvGrpSpPr>
          <p:grpSpPr bwMode="auto">
            <a:xfrm>
              <a:off x="648" y="1650"/>
              <a:ext cx="198" cy="213"/>
              <a:chOff x="2592" y="1248"/>
              <a:chExt cx="198" cy="213"/>
            </a:xfrm>
          </p:grpSpPr>
          <p:sp>
            <p:nvSpPr>
              <p:cNvPr id="4438" name="Text Box 13"/>
              <p:cNvSpPr txBox="1">
                <a:spLocks noChangeArrowheads="1"/>
              </p:cNvSpPr>
              <p:nvPr/>
            </p:nvSpPr>
            <p:spPr bwMode="auto">
              <a:xfrm>
                <a:off x="2592" y="1248"/>
                <a:ext cx="19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srgbClr val="FF3300"/>
                    </a:solidFill>
                    <a:latin typeface="Verdana" pitchFamily="34" charset="0"/>
                    <a:ea typeface="ＭＳ Ｐゴシック" pitchFamily="34" charset="-128"/>
                  </a:rPr>
                  <a:t>+</a:t>
                </a:r>
              </a:p>
            </p:txBody>
          </p:sp>
          <p:sp>
            <p:nvSpPr>
              <p:cNvPr id="4439" name="Oval 14"/>
              <p:cNvSpPr>
                <a:spLocks noChangeArrowheads="1"/>
              </p:cNvSpPr>
              <p:nvPr/>
            </p:nvSpPr>
            <p:spPr bwMode="auto">
              <a:xfrm>
                <a:off x="2640" y="1290"/>
                <a:ext cx="96" cy="143"/>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6" name="Group 15"/>
            <p:cNvGrpSpPr>
              <a:grpSpLocks/>
            </p:cNvGrpSpPr>
            <p:nvPr/>
          </p:nvGrpSpPr>
          <p:grpSpPr bwMode="auto">
            <a:xfrm>
              <a:off x="942" y="1650"/>
              <a:ext cx="198" cy="213"/>
              <a:chOff x="2592" y="1248"/>
              <a:chExt cx="198" cy="213"/>
            </a:xfrm>
          </p:grpSpPr>
          <p:sp>
            <p:nvSpPr>
              <p:cNvPr id="4436" name="Text Box 16"/>
              <p:cNvSpPr txBox="1">
                <a:spLocks noChangeArrowheads="1"/>
              </p:cNvSpPr>
              <p:nvPr/>
            </p:nvSpPr>
            <p:spPr bwMode="auto">
              <a:xfrm>
                <a:off x="2592" y="1248"/>
                <a:ext cx="19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dirty="0">
                    <a:solidFill>
                      <a:srgbClr val="FF3300"/>
                    </a:solidFill>
                    <a:latin typeface="Verdana" pitchFamily="34" charset="0"/>
                    <a:ea typeface="ＭＳ Ｐゴシック" pitchFamily="34" charset="-128"/>
                  </a:rPr>
                  <a:t>+</a:t>
                </a:r>
              </a:p>
            </p:txBody>
          </p:sp>
          <p:sp>
            <p:nvSpPr>
              <p:cNvPr id="4437" name="Oval 17"/>
              <p:cNvSpPr>
                <a:spLocks noChangeArrowheads="1"/>
              </p:cNvSpPr>
              <p:nvPr/>
            </p:nvSpPr>
            <p:spPr bwMode="auto">
              <a:xfrm>
                <a:off x="2640" y="1290"/>
                <a:ext cx="96" cy="143"/>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407" name="Text Box 18"/>
            <p:cNvSpPr txBox="1">
              <a:spLocks noChangeArrowheads="1"/>
            </p:cNvSpPr>
            <p:nvPr/>
          </p:nvSpPr>
          <p:spPr bwMode="auto">
            <a:xfrm>
              <a:off x="750" y="1602"/>
              <a:ext cx="28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prstClr val="black"/>
                  </a:solidFill>
                  <a:latin typeface="Verdana" pitchFamily="34" charset="0"/>
                  <a:ea typeface="ＭＳ Ｐゴシック" pitchFamily="34" charset="-128"/>
                </a:rPr>
                <a:t>Ca</a:t>
              </a:r>
            </a:p>
          </p:txBody>
        </p:sp>
        <p:sp>
          <p:nvSpPr>
            <p:cNvPr id="4408" name="Oval 19"/>
            <p:cNvSpPr>
              <a:spLocks noChangeArrowheads="1"/>
            </p:cNvSpPr>
            <p:nvPr/>
          </p:nvSpPr>
          <p:spPr bwMode="auto">
            <a:xfrm>
              <a:off x="798" y="1602"/>
              <a:ext cx="192" cy="192"/>
            </a:xfrm>
            <a:prstGeom prst="ellipse">
              <a:avLst/>
            </a:prstGeom>
            <a:noFill/>
            <a:ln w="28575">
              <a:solidFill>
                <a:schemeClr val="accent2"/>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409" name="Line 20"/>
            <p:cNvSpPr>
              <a:spLocks noChangeShapeType="1"/>
            </p:cNvSpPr>
            <p:nvPr/>
          </p:nvSpPr>
          <p:spPr bwMode="auto">
            <a:xfrm flipV="1">
              <a:off x="480" y="1746"/>
              <a:ext cx="222" cy="89"/>
            </a:xfrm>
            <a:prstGeom prst="line">
              <a:avLst/>
            </a:prstGeom>
            <a:noFill/>
            <a:ln w="28575">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7" name="Group 21"/>
            <p:cNvGrpSpPr>
              <a:grpSpLocks/>
            </p:cNvGrpSpPr>
            <p:nvPr/>
          </p:nvGrpSpPr>
          <p:grpSpPr bwMode="auto">
            <a:xfrm>
              <a:off x="174" y="2328"/>
              <a:ext cx="288" cy="187"/>
              <a:chOff x="1344" y="2544"/>
              <a:chExt cx="288" cy="187"/>
            </a:xfrm>
          </p:grpSpPr>
          <p:sp>
            <p:nvSpPr>
              <p:cNvPr id="4434" name="Text Box 22"/>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435" name="Oval 23"/>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411" name="Text Box 24"/>
            <p:cNvSpPr txBox="1">
              <a:spLocks noChangeArrowheads="1"/>
            </p:cNvSpPr>
            <p:nvPr/>
          </p:nvSpPr>
          <p:spPr bwMode="auto">
            <a:xfrm>
              <a:off x="174" y="184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grpSp>
          <p:nvGrpSpPr>
            <p:cNvPr id="8" name="Group 25"/>
            <p:cNvGrpSpPr>
              <a:grpSpLocks/>
            </p:cNvGrpSpPr>
            <p:nvPr/>
          </p:nvGrpSpPr>
          <p:grpSpPr bwMode="auto">
            <a:xfrm>
              <a:off x="174" y="2094"/>
              <a:ext cx="288" cy="187"/>
              <a:chOff x="1344" y="2544"/>
              <a:chExt cx="288" cy="187"/>
            </a:xfrm>
          </p:grpSpPr>
          <p:sp>
            <p:nvSpPr>
              <p:cNvPr id="4432" name="Text Box 26"/>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c</a:t>
                </a:r>
              </a:p>
            </p:txBody>
          </p:sp>
          <p:sp>
            <p:nvSpPr>
              <p:cNvPr id="4433" name="Oval 27"/>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413" name="Line 28"/>
            <p:cNvSpPr>
              <a:spLocks noChangeShapeType="1"/>
            </p:cNvSpPr>
            <p:nvPr/>
          </p:nvSpPr>
          <p:spPr bwMode="auto">
            <a:xfrm>
              <a:off x="318" y="2262"/>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9" name="Group 29"/>
            <p:cNvGrpSpPr>
              <a:grpSpLocks/>
            </p:cNvGrpSpPr>
            <p:nvPr/>
          </p:nvGrpSpPr>
          <p:grpSpPr bwMode="auto">
            <a:xfrm>
              <a:off x="396" y="2101"/>
              <a:ext cx="306" cy="187"/>
              <a:chOff x="1560" y="2347"/>
              <a:chExt cx="306" cy="187"/>
            </a:xfrm>
          </p:grpSpPr>
          <p:sp>
            <p:nvSpPr>
              <p:cNvPr id="4428" name="Text Box 30"/>
              <p:cNvSpPr txBox="1">
                <a:spLocks noChangeArrowheads="1"/>
              </p:cNvSpPr>
              <p:nvPr/>
            </p:nvSpPr>
            <p:spPr bwMode="auto">
              <a:xfrm>
                <a:off x="1578" y="2347"/>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429" name="Oval 31"/>
              <p:cNvSpPr>
                <a:spLocks noChangeArrowheads="1"/>
              </p:cNvSpPr>
              <p:nvPr/>
            </p:nvSpPr>
            <p:spPr bwMode="auto">
              <a:xfrm>
                <a:off x="1650" y="2365"/>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430" name="Line 32"/>
              <p:cNvSpPr>
                <a:spLocks noChangeShapeType="1"/>
              </p:cNvSpPr>
              <p:nvPr/>
            </p:nvSpPr>
            <p:spPr bwMode="auto">
              <a:xfrm rot="5400000">
                <a:off x="1602" y="238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431" name="Line 33"/>
              <p:cNvSpPr>
                <a:spLocks noChangeShapeType="1"/>
              </p:cNvSpPr>
              <p:nvPr/>
            </p:nvSpPr>
            <p:spPr bwMode="auto">
              <a:xfrm rot="5400000" flipV="1">
                <a:off x="1602" y="241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415" name="Line 34"/>
            <p:cNvSpPr>
              <a:spLocks noChangeShapeType="1"/>
            </p:cNvSpPr>
            <p:nvPr/>
          </p:nvSpPr>
          <p:spPr bwMode="auto">
            <a:xfrm>
              <a:off x="318" y="2022"/>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10" name="Group 35"/>
            <p:cNvGrpSpPr>
              <a:grpSpLocks/>
            </p:cNvGrpSpPr>
            <p:nvPr/>
          </p:nvGrpSpPr>
          <p:grpSpPr bwMode="auto">
            <a:xfrm>
              <a:off x="336" y="1752"/>
              <a:ext cx="210" cy="239"/>
              <a:chOff x="2166" y="1290"/>
              <a:chExt cx="210" cy="239"/>
            </a:xfrm>
          </p:grpSpPr>
          <p:sp>
            <p:nvSpPr>
              <p:cNvPr id="4426" name="Text Box 36"/>
              <p:cNvSpPr txBox="1">
                <a:spLocks noChangeArrowheads="1"/>
              </p:cNvSpPr>
              <p:nvPr/>
            </p:nvSpPr>
            <p:spPr bwMode="auto">
              <a:xfrm>
                <a:off x="2166" y="1290"/>
                <a:ext cx="210" cy="239"/>
              </a:xfrm>
              <a:prstGeom prst="rect">
                <a:avLst/>
              </a:prstGeom>
              <a:noFill/>
              <a:ln w="12700">
                <a:noFill/>
                <a:miter lim="800000"/>
                <a:headEnd/>
                <a:tailEnd/>
              </a:ln>
            </p:spPr>
            <p:txBody>
              <a:bodyPr wrap="square">
                <a:spAutoFit/>
              </a:bodyPr>
              <a:lstStyle/>
              <a:p>
                <a:pPr algn="ctr" defTabSz="609585" eaLnBrk="0" fontAlgn="base" hangingPunct="0">
                  <a:spcBef>
                    <a:spcPct val="50000"/>
                  </a:spcBef>
                  <a:spcAft>
                    <a:spcPct val="0"/>
                  </a:spcAft>
                </a:pPr>
                <a:r>
                  <a:rPr lang="en-GB" sz="1867" b="1" dirty="0">
                    <a:solidFill>
                      <a:srgbClr val="FF3300"/>
                    </a:solidFill>
                    <a:latin typeface="Verdana" pitchFamily="34" charset="0"/>
                    <a:ea typeface="ＭＳ Ｐゴシック" pitchFamily="34" charset="-128"/>
                  </a:rPr>
                  <a:t>-</a:t>
                </a:r>
              </a:p>
            </p:txBody>
          </p:sp>
          <p:sp>
            <p:nvSpPr>
              <p:cNvPr id="4427" name="Oval 37"/>
              <p:cNvSpPr>
                <a:spLocks noChangeArrowheads="1"/>
              </p:cNvSpPr>
              <p:nvPr/>
            </p:nvSpPr>
            <p:spPr bwMode="auto">
              <a:xfrm>
                <a:off x="2202" y="1344"/>
                <a:ext cx="114" cy="156"/>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11" name="Group 38"/>
            <p:cNvGrpSpPr>
              <a:grpSpLocks/>
            </p:cNvGrpSpPr>
            <p:nvPr/>
          </p:nvGrpSpPr>
          <p:grpSpPr bwMode="auto">
            <a:xfrm>
              <a:off x="7" y="2319"/>
              <a:ext cx="288" cy="187"/>
              <a:chOff x="1339" y="3303"/>
              <a:chExt cx="288" cy="187"/>
            </a:xfrm>
          </p:grpSpPr>
          <p:sp>
            <p:nvSpPr>
              <p:cNvPr id="4424" name="Text Box 39"/>
              <p:cNvSpPr txBox="1">
                <a:spLocks noChangeArrowheads="1"/>
              </p:cNvSpPr>
              <p:nvPr/>
            </p:nvSpPr>
            <p:spPr bwMode="auto">
              <a:xfrm>
                <a:off x="1339" y="3303"/>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a:solidFill>
                      <a:prstClr val="black"/>
                    </a:solidFill>
                    <a:latin typeface="Verdana" pitchFamily="34" charset="0"/>
                    <a:ea typeface="ＭＳ Ｐゴシック" pitchFamily="34" charset="-128"/>
                  </a:rPr>
                  <a:t>H</a:t>
                </a:r>
              </a:p>
            </p:txBody>
          </p:sp>
          <p:sp>
            <p:nvSpPr>
              <p:cNvPr id="4425" name="Oval 40"/>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12" name="Group 41"/>
            <p:cNvGrpSpPr>
              <a:grpSpLocks/>
            </p:cNvGrpSpPr>
            <p:nvPr/>
          </p:nvGrpSpPr>
          <p:grpSpPr bwMode="auto">
            <a:xfrm>
              <a:off x="330" y="2328"/>
              <a:ext cx="288" cy="187"/>
              <a:chOff x="1344" y="3312"/>
              <a:chExt cx="288" cy="187"/>
            </a:xfrm>
          </p:grpSpPr>
          <p:sp>
            <p:nvSpPr>
              <p:cNvPr id="4422" name="Text Box 42"/>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a:solidFill>
                      <a:prstClr val="black"/>
                    </a:solidFill>
                    <a:latin typeface="Verdana" pitchFamily="34" charset="0"/>
                    <a:ea typeface="ＭＳ Ｐゴシック" pitchFamily="34" charset="-128"/>
                  </a:rPr>
                  <a:t>H</a:t>
                </a:r>
              </a:p>
            </p:txBody>
          </p:sp>
          <p:sp>
            <p:nvSpPr>
              <p:cNvPr id="4423" name="Oval 43"/>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419" name="Line 44"/>
            <p:cNvSpPr>
              <a:spLocks noChangeShapeType="1"/>
            </p:cNvSpPr>
            <p:nvPr/>
          </p:nvSpPr>
          <p:spPr bwMode="auto">
            <a:xfrm flipH="1">
              <a:off x="318" y="2535"/>
              <a:ext cx="18" cy="45"/>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420" name="Text Box 45"/>
            <p:cNvSpPr txBox="1">
              <a:spLocks noChangeArrowheads="1"/>
            </p:cNvSpPr>
            <p:nvPr/>
          </p:nvSpPr>
          <p:spPr bwMode="auto">
            <a:xfrm>
              <a:off x="42" y="2538"/>
              <a:ext cx="576"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dirty="0">
                  <a:solidFill>
                    <a:prstClr val="black"/>
                  </a:solidFill>
                  <a:latin typeface="Verdana" pitchFamily="34" charset="0"/>
                  <a:ea typeface="ＭＳ Ｐゴシック" pitchFamily="34" charset="-128"/>
                </a:rPr>
                <a:t>Protein</a:t>
              </a:r>
            </a:p>
          </p:txBody>
        </p:sp>
        <p:sp>
          <p:nvSpPr>
            <p:cNvPr id="4421" name="Oval 46"/>
            <p:cNvSpPr>
              <a:spLocks noChangeArrowheads="1"/>
            </p:cNvSpPr>
            <p:nvPr/>
          </p:nvSpPr>
          <p:spPr bwMode="auto">
            <a:xfrm rot="1185047">
              <a:off x="96" y="1253"/>
              <a:ext cx="914" cy="1867"/>
            </a:xfrm>
            <a:prstGeom prst="ellipse">
              <a:avLst/>
            </a:prstGeom>
            <a:noFill/>
            <a:ln w="19050">
              <a:solidFill>
                <a:srgbClr val="FFCC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grpSp>
      <p:grpSp>
        <p:nvGrpSpPr>
          <p:cNvPr id="14" name="Group 49"/>
          <p:cNvGrpSpPr>
            <a:grpSpLocks/>
          </p:cNvGrpSpPr>
          <p:nvPr/>
        </p:nvGrpSpPr>
        <p:grpSpPr bwMode="auto">
          <a:xfrm>
            <a:off x="5350937" y="5156200"/>
            <a:ext cx="3454400" cy="1600200"/>
            <a:chOff x="2496" y="3258"/>
            <a:chExt cx="1632" cy="1008"/>
          </a:xfrm>
        </p:grpSpPr>
        <p:sp>
          <p:nvSpPr>
            <p:cNvPr id="4377" name="Line 50"/>
            <p:cNvSpPr>
              <a:spLocks noChangeShapeType="1"/>
            </p:cNvSpPr>
            <p:nvPr/>
          </p:nvSpPr>
          <p:spPr bwMode="auto">
            <a:xfrm flipV="1">
              <a:off x="2706" y="3408"/>
              <a:ext cx="126" cy="66"/>
            </a:xfrm>
            <a:prstGeom prst="line">
              <a:avLst/>
            </a:prstGeom>
            <a:noFill/>
            <a:ln w="38100">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78" name="Oval 51"/>
            <p:cNvSpPr>
              <a:spLocks noChangeArrowheads="1"/>
            </p:cNvSpPr>
            <p:nvPr/>
          </p:nvSpPr>
          <p:spPr bwMode="auto">
            <a:xfrm rot="6269569">
              <a:off x="2808" y="2946"/>
              <a:ext cx="1008" cy="1632"/>
            </a:xfrm>
            <a:prstGeom prst="ellipse">
              <a:avLst/>
            </a:prstGeom>
            <a:noFill/>
            <a:ln w="19050">
              <a:solidFill>
                <a:srgbClr val="FFCC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379" name="Oval 52"/>
            <p:cNvSpPr>
              <a:spLocks noChangeArrowheads="1"/>
            </p:cNvSpPr>
            <p:nvPr/>
          </p:nvSpPr>
          <p:spPr bwMode="auto">
            <a:xfrm flipV="1">
              <a:off x="3473" y="3489"/>
              <a:ext cx="180" cy="168"/>
            </a:xfrm>
            <a:prstGeom prst="ellipse">
              <a:avLst/>
            </a:prstGeom>
            <a:noFill/>
            <a:ln w="28575">
              <a:solidFill>
                <a:schemeClr val="hlink"/>
              </a:solidFill>
              <a:round/>
              <a:headEnd/>
              <a:tailEnd/>
            </a:ln>
          </p:spPr>
          <p:txBody>
            <a:bodyPr rot="10800000"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nvGrpSpPr>
            <p:cNvPr id="15" name="Group 53"/>
            <p:cNvGrpSpPr>
              <a:grpSpLocks/>
            </p:cNvGrpSpPr>
            <p:nvPr/>
          </p:nvGrpSpPr>
          <p:grpSpPr bwMode="auto">
            <a:xfrm>
              <a:off x="2736" y="3264"/>
              <a:ext cx="768" cy="311"/>
              <a:chOff x="2244" y="3600"/>
              <a:chExt cx="768" cy="311"/>
            </a:xfrm>
          </p:grpSpPr>
          <p:sp>
            <p:nvSpPr>
              <p:cNvPr id="4399" name="Text Box 54"/>
              <p:cNvSpPr txBox="1">
                <a:spLocks noChangeArrowheads="1"/>
              </p:cNvSpPr>
              <p:nvPr/>
            </p:nvSpPr>
            <p:spPr bwMode="auto">
              <a:xfrm>
                <a:off x="2244" y="3649"/>
                <a:ext cx="76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prstClr val="black"/>
                    </a:solidFill>
                    <a:latin typeface="Verdana" pitchFamily="34" charset="0"/>
                    <a:ea typeface="ＭＳ Ｐゴシック" pitchFamily="34" charset="-128"/>
                  </a:rPr>
                  <a:t>HOCH</a:t>
                </a:r>
                <a:r>
                  <a:rPr lang="en-GB" sz="1600" b="1" baseline="-25000">
                    <a:solidFill>
                      <a:prstClr val="black"/>
                    </a:solidFill>
                    <a:latin typeface="Verdana" pitchFamily="34" charset="0"/>
                    <a:ea typeface="ＭＳ Ｐゴシック" pitchFamily="34" charset="-128"/>
                  </a:rPr>
                  <a:t>2</a:t>
                </a:r>
                <a:endParaRPr lang="en-GB" sz="1600" b="1">
                  <a:solidFill>
                    <a:prstClr val="black"/>
                  </a:solidFill>
                  <a:latin typeface="Verdana" pitchFamily="34" charset="0"/>
                  <a:ea typeface="ＭＳ Ｐゴシック" pitchFamily="34" charset="-128"/>
                </a:endParaRPr>
              </a:p>
            </p:txBody>
          </p:sp>
          <p:sp>
            <p:nvSpPr>
              <p:cNvPr id="4400" name="Oval 55"/>
              <p:cNvSpPr>
                <a:spLocks noChangeArrowheads="1"/>
              </p:cNvSpPr>
              <p:nvPr/>
            </p:nvSpPr>
            <p:spPr bwMode="auto">
              <a:xfrm>
                <a:off x="2354" y="3600"/>
                <a:ext cx="569" cy="311"/>
              </a:xfrm>
              <a:prstGeom prst="ellipse">
                <a:avLst/>
              </a:prstGeom>
              <a:noFill/>
              <a:ln w="28575">
                <a:solidFill>
                  <a:srgbClr val="CC00FF"/>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381" name="Line 56"/>
            <p:cNvSpPr>
              <a:spLocks noChangeShapeType="1"/>
            </p:cNvSpPr>
            <p:nvPr/>
          </p:nvSpPr>
          <p:spPr bwMode="auto">
            <a:xfrm rot="10800000">
              <a:off x="3156" y="355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82" name="AutoShape 57"/>
            <p:cNvSpPr>
              <a:spLocks noChangeArrowheads="1"/>
            </p:cNvSpPr>
            <p:nvPr/>
          </p:nvSpPr>
          <p:spPr bwMode="auto">
            <a:xfrm>
              <a:off x="2982" y="3630"/>
              <a:ext cx="672" cy="240"/>
            </a:xfrm>
            <a:prstGeom prst="hexagon">
              <a:avLst>
                <a:gd name="adj" fmla="val 70000"/>
                <a:gd name="vf" fmla="val 115470"/>
              </a:avLst>
            </a:prstGeom>
            <a:noFill/>
            <a:ln w="19050">
              <a:solidFill>
                <a:schemeClr val="tx1"/>
              </a:solidFill>
              <a:miter lim="800000"/>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383" name="Line 58"/>
            <p:cNvSpPr>
              <a:spLocks noChangeShapeType="1"/>
            </p:cNvSpPr>
            <p:nvPr/>
          </p:nvSpPr>
          <p:spPr bwMode="auto">
            <a:xfrm rot="10800000">
              <a:off x="3156" y="3780"/>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84" name="Line 59"/>
            <p:cNvSpPr>
              <a:spLocks noChangeShapeType="1"/>
            </p:cNvSpPr>
            <p:nvPr/>
          </p:nvSpPr>
          <p:spPr bwMode="auto">
            <a:xfrm rot="10800000">
              <a:off x="2976" y="375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16" name="Group 60"/>
            <p:cNvGrpSpPr>
              <a:grpSpLocks/>
            </p:cNvGrpSpPr>
            <p:nvPr/>
          </p:nvGrpSpPr>
          <p:grpSpPr bwMode="auto">
            <a:xfrm>
              <a:off x="2646" y="3745"/>
              <a:ext cx="330" cy="187"/>
              <a:chOff x="2646" y="3745"/>
              <a:chExt cx="330" cy="187"/>
            </a:xfrm>
          </p:grpSpPr>
          <p:sp>
            <p:nvSpPr>
              <p:cNvPr id="4395" name="Line 61"/>
              <p:cNvSpPr>
                <a:spLocks noChangeShapeType="1"/>
              </p:cNvSpPr>
              <p:nvPr/>
            </p:nvSpPr>
            <p:spPr bwMode="auto">
              <a:xfrm rot="5400000">
                <a:off x="2928" y="3792"/>
                <a:ext cx="0" cy="96"/>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96" name="Oval 62"/>
              <p:cNvSpPr>
                <a:spLocks noChangeArrowheads="1"/>
              </p:cNvSpPr>
              <p:nvPr/>
            </p:nvSpPr>
            <p:spPr bwMode="auto">
              <a:xfrm flipV="1">
                <a:off x="2736" y="3756"/>
                <a:ext cx="144" cy="149"/>
              </a:xfrm>
              <a:prstGeom prst="ellipse">
                <a:avLst/>
              </a:prstGeom>
              <a:noFill/>
              <a:ln w="28575">
                <a:solidFill>
                  <a:schemeClr val="hlink"/>
                </a:solidFill>
                <a:round/>
                <a:headEnd/>
                <a:tailEnd/>
              </a:ln>
            </p:spPr>
            <p:txBody>
              <a:bodyPr rot="10800000"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397" name="Text Box 63"/>
              <p:cNvSpPr txBox="1">
                <a:spLocks noChangeArrowheads="1"/>
              </p:cNvSpPr>
              <p:nvPr/>
            </p:nvSpPr>
            <p:spPr bwMode="auto">
              <a:xfrm>
                <a:off x="2670" y="3745"/>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398" name="Line 64"/>
              <p:cNvSpPr>
                <a:spLocks noChangeShapeType="1"/>
              </p:cNvSpPr>
              <p:nvPr/>
            </p:nvSpPr>
            <p:spPr bwMode="auto">
              <a:xfrm rot="5400000">
                <a:off x="2688" y="379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386" name="Line 65"/>
            <p:cNvSpPr>
              <a:spLocks noChangeShapeType="1"/>
            </p:cNvSpPr>
            <p:nvPr/>
          </p:nvSpPr>
          <p:spPr bwMode="auto">
            <a:xfrm rot="10800000">
              <a:off x="3660" y="3744"/>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17" name="Group 66"/>
            <p:cNvGrpSpPr>
              <a:grpSpLocks/>
            </p:cNvGrpSpPr>
            <p:nvPr/>
          </p:nvGrpSpPr>
          <p:grpSpPr bwMode="auto">
            <a:xfrm>
              <a:off x="3654" y="3732"/>
              <a:ext cx="330" cy="187"/>
              <a:chOff x="2646" y="3745"/>
              <a:chExt cx="330" cy="187"/>
            </a:xfrm>
          </p:grpSpPr>
          <p:sp>
            <p:nvSpPr>
              <p:cNvPr id="4391" name="Line 67"/>
              <p:cNvSpPr>
                <a:spLocks noChangeShapeType="1"/>
              </p:cNvSpPr>
              <p:nvPr/>
            </p:nvSpPr>
            <p:spPr bwMode="auto">
              <a:xfrm rot="5400000">
                <a:off x="2928" y="3792"/>
                <a:ext cx="0" cy="96"/>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92" name="Oval 68"/>
              <p:cNvSpPr>
                <a:spLocks noChangeArrowheads="1"/>
              </p:cNvSpPr>
              <p:nvPr/>
            </p:nvSpPr>
            <p:spPr bwMode="auto">
              <a:xfrm flipV="1">
                <a:off x="2736" y="3756"/>
                <a:ext cx="144" cy="149"/>
              </a:xfrm>
              <a:prstGeom prst="ellipse">
                <a:avLst/>
              </a:prstGeom>
              <a:noFill/>
              <a:ln w="28575">
                <a:solidFill>
                  <a:schemeClr val="hlink"/>
                </a:solidFill>
                <a:round/>
                <a:headEnd/>
                <a:tailEnd/>
              </a:ln>
            </p:spPr>
            <p:txBody>
              <a:bodyPr rot="10800000"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393" name="Text Box 69"/>
              <p:cNvSpPr txBox="1">
                <a:spLocks noChangeArrowheads="1"/>
              </p:cNvSpPr>
              <p:nvPr/>
            </p:nvSpPr>
            <p:spPr bwMode="auto">
              <a:xfrm>
                <a:off x="2670" y="3745"/>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394" name="Line 70"/>
              <p:cNvSpPr>
                <a:spLocks noChangeShapeType="1"/>
              </p:cNvSpPr>
              <p:nvPr/>
            </p:nvSpPr>
            <p:spPr bwMode="auto">
              <a:xfrm rot="5400000">
                <a:off x="2688" y="379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388" name="Line 71"/>
            <p:cNvSpPr>
              <a:spLocks noChangeShapeType="1"/>
            </p:cNvSpPr>
            <p:nvPr/>
          </p:nvSpPr>
          <p:spPr bwMode="auto">
            <a:xfrm rot="10800000">
              <a:off x="3498" y="3870"/>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89" name="Text Box 72"/>
            <p:cNvSpPr txBox="1">
              <a:spLocks noChangeArrowheads="1"/>
            </p:cNvSpPr>
            <p:nvPr/>
          </p:nvSpPr>
          <p:spPr bwMode="auto">
            <a:xfrm>
              <a:off x="3216" y="3918"/>
              <a:ext cx="576"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prstClr val="black"/>
                  </a:solidFill>
                  <a:latin typeface="Verdana" pitchFamily="34" charset="0"/>
                  <a:ea typeface="ＭＳ Ｐゴシック" pitchFamily="34" charset="-128"/>
                </a:rPr>
                <a:t>Starch</a:t>
              </a:r>
            </a:p>
          </p:txBody>
        </p:sp>
        <p:sp>
          <p:nvSpPr>
            <p:cNvPr id="4390" name="Text Box 73"/>
            <p:cNvSpPr txBox="1">
              <a:spLocks noChangeArrowheads="1"/>
            </p:cNvSpPr>
            <p:nvPr/>
          </p:nvSpPr>
          <p:spPr bwMode="auto">
            <a:xfrm>
              <a:off x="3396" y="347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grpSp>
      <p:grpSp>
        <p:nvGrpSpPr>
          <p:cNvPr id="18" name="Group 74"/>
          <p:cNvGrpSpPr>
            <a:grpSpLocks/>
          </p:cNvGrpSpPr>
          <p:nvPr/>
        </p:nvGrpSpPr>
        <p:grpSpPr bwMode="auto">
          <a:xfrm>
            <a:off x="9137655" y="1838327"/>
            <a:ext cx="2440516" cy="3238500"/>
            <a:chOff x="4317" y="1158"/>
            <a:chExt cx="1153" cy="2040"/>
          </a:xfrm>
        </p:grpSpPr>
        <p:sp>
          <p:nvSpPr>
            <p:cNvPr id="4360" name="Text Box 75"/>
            <p:cNvSpPr txBox="1">
              <a:spLocks noChangeArrowheads="1"/>
            </p:cNvSpPr>
            <p:nvPr/>
          </p:nvSpPr>
          <p:spPr bwMode="auto">
            <a:xfrm>
              <a:off x="4818" y="2478"/>
              <a:ext cx="474" cy="213"/>
            </a:xfrm>
            <a:prstGeom prst="rect">
              <a:avLst/>
            </a:prstGeom>
            <a:noFill/>
            <a:ln w="12700">
              <a:noFill/>
              <a:miter lim="800000"/>
              <a:headEnd/>
              <a:tailEnd/>
            </a:ln>
          </p:spPr>
          <p:txBody>
            <a:bodyPr wrap="square">
              <a:spAutoFit/>
            </a:bodyPr>
            <a:lstStyle/>
            <a:p>
              <a:pPr algn="ctr" defTabSz="609585" eaLnBrk="0" fontAlgn="base" hangingPunct="0">
                <a:spcBef>
                  <a:spcPct val="50000"/>
                </a:spcBef>
                <a:spcAft>
                  <a:spcPct val="0"/>
                </a:spcAft>
              </a:pPr>
              <a:r>
                <a:rPr lang="en-GB" sz="1600" b="1" dirty="0">
                  <a:solidFill>
                    <a:prstClr val="black"/>
                  </a:solidFill>
                  <a:latin typeface="Verdana" pitchFamily="34" charset="0"/>
                  <a:ea typeface="ＭＳ Ｐゴシック" pitchFamily="34" charset="-128"/>
                </a:rPr>
                <a:t>NH</a:t>
              </a:r>
              <a:r>
                <a:rPr lang="en-GB" sz="1600" b="1" baseline="-25000" dirty="0">
                  <a:solidFill>
                    <a:prstClr val="black"/>
                  </a:solidFill>
                  <a:latin typeface="Verdana" pitchFamily="34" charset="0"/>
                  <a:ea typeface="ＭＳ Ｐゴシック" pitchFamily="34" charset="-128"/>
                </a:rPr>
                <a:t>3</a:t>
              </a:r>
              <a:endParaRPr lang="en-GB" sz="1600" b="1" dirty="0">
                <a:solidFill>
                  <a:prstClr val="black"/>
                </a:solidFill>
                <a:latin typeface="Verdana" pitchFamily="34" charset="0"/>
                <a:ea typeface="ＭＳ Ｐゴシック" pitchFamily="34" charset="-128"/>
              </a:endParaRPr>
            </a:p>
          </p:txBody>
        </p:sp>
        <p:sp>
          <p:nvSpPr>
            <p:cNvPr id="4361" name="Oval 76"/>
            <p:cNvSpPr>
              <a:spLocks noChangeArrowheads="1"/>
            </p:cNvSpPr>
            <p:nvPr/>
          </p:nvSpPr>
          <p:spPr bwMode="auto">
            <a:xfrm>
              <a:off x="4876" y="2480"/>
              <a:ext cx="324" cy="285"/>
            </a:xfrm>
            <a:prstGeom prst="ellipse">
              <a:avLst/>
            </a:prstGeom>
            <a:noFill/>
            <a:ln w="28575">
              <a:solidFill>
                <a:srgbClr val="00CC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nvGrpSpPr>
            <p:cNvPr id="19" name="Group 77"/>
            <p:cNvGrpSpPr>
              <a:grpSpLocks/>
            </p:cNvGrpSpPr>
            <p:nvPr/>
          </p:nvGrpSpPr>
          <p:grpSpPr bwMode="auto">
            <a:xfrm>
              <a:off x="4758" y="2586"/>
              <a:ext cx="198" cy="219"/>
              <a:chOff x="2592" y="1248"/>
              <a:chExt cx="198" cy="219"/>
            </a:xfrm>
          </p:grpSpPr>
          <p:sp>
            <p:nvSpPr>
              <p:cNvPr id="4373" name="Text Box 78"/>
              <p:cNvSpPr txBox="1">
                <a:spLocks noChangeArrowheads="1"/>
              </p:cNvSpPr>
              <p:nvPr/>
            </p:nvSpPr>
            <p:spPr bwMode="auto">
              <a:xfrm>
                <a:off x="2592" y="1248"/>
                <a:ext cx="19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dirty="0">
                    <a:solidFill>
                      <a:srgbClr val="FF3300"/>
                    </a:solidFill>
                    <a:latin typeface="Verdana" pitchFamily="34" charset="0"/>
                    <a:ea typeface="ＭＳ Ｐゴシック" pitchFamily="34" charset="-128"/>
                  </a:rPr>
                  <a:t>+</a:t>
                </a:r>
              </a:p>
            </p:txBody>
          </p:sp>
          <p:sp>
            <p:nvSpPr>
              <p:cNvPr id="4374" name="Oval 79"/>
              <p:cNvSpPr>
                <a:spLocks noChangeArrowheads="1"/>
              </p:cNvSpPr>
              <p:nvPr/>
            </p:nvSpPr>
            <p:spPr bwMode="auto">
              <a:xfrm>
                <a:off x="2634" y="1290"/>
                <a:ext cx="102" cy="177"/>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20" name="Group 80"/>
            <p:cNvGrpSpPr>
              <a:grpSpLocks/>
            </p:cNvGrpSpPr>
            <p:nvPr/>
          </p:nvGrpSpPr>
          <p:grpSpPr bwMode="auto">
            <a:xfrm>
              <a:off x="4812" y="2097"/>
              <a:ext cx="427" cy="305"/>
              <a:chOff x="4824" y="2097"/>
              <a:chExt cx="427" cy="305"/>
            </a:xfrm>
          </p:grpSpPr>
          <p:sp>
            <p:nvSpPr>
              <p:cNvPr id="4371" name="Text Box 81"/>
              <p:cNvSpPr txBox="1">
                <a:spLocks noChangeArrowheads="1"/>
              </p:cNvSpPr>
              <p:nvPr/>
            </p:nvSpPr>
            <p:spPr bwMode="auto">
              <a:xfrm>
                <a:off x="4824" y="2160"/>
                <a:ext cx="427" cy="213"/>
              </a:xfrm>
              <a:prstGeom prst="rect">
                <a:avLst/>
              </a:prstGeom>
              <a:noFill/>
              <a:ln w="12700">
                <a:noFill/>
                <a:miter lim="800000"/>
                <a:headEnd/>
                <a:tailEnd/>
              </a:ln>
            </p:spPr>
            <p:txBody>
              <a:bodyPr wrap="square">
                <a:spAutoFit/>
              </a:bodyPr>
              <a:lstStyle/>
              <a:p>
                <a:pPr algn="ctr" defTabSz="609585" eaLnBrk="0" fontAlgn="base" hangingPunct="0">
                  <a:spcBef>
                    <a:spcPct val="50000"/>
                  </a:spcBef>
                  <a:spcAft>
                    <a:spcPct val="0"/>
                  </a:spcAft>
                </a:pPr>
                <a:r>
                  <a:rPr lang="en-GB" sz="1600" b="1" dirty="0">
                    <a:solidFill>
                      <a:prstClr val="black"/>
                    </a:solidFill>
                    <a:latin typeface="Verdana" pitchFamily="34" charset="0"/>
                    <a:ea typeface="ＭＳ Ｐゴシック" pitchFamily="34" charset="-128"/>
                  </a:rPr>
                  <a:t>CH</a:t>
                </a:r>
                <a:r>
                  <a:rPr lang="en-GB" sz="1600" b="1" baseline="-25000" dirty="0">
                    <a:solidFill>
                      <a:prstClr val="black"/>
                    </a:solidFill>
                    <a:latin typeface="Verdana" pitchFamily="34" charset="0"/>
                    <a:ea typeface="ＭＳ Ｐゴシック" pitchFamily="34" charset="-128"/>
                  </a:rPr>
                  <a:t>2</a:t>
                </a:r>
              </a:p>
            </p:txBody>
          </p:sp>
          <p:sp>
            <p:nvSpPr>
              <p:cNvPr id="4372" name="Oval 82"/>
              <p:cNvSpPr>
                <a:spLocks noChangeArrowheads="1"/>
              </p:cNvSpPr>
              <p:nvPr/>
            </p:nvSpPr>
            <p:spPr bwMode="auto">
              <a:xfrm>
                <a:off x="4838" y="2097"/>
                <a:ext cx="367" cy="305"/>
              </a:xfrm>
              <a:prstGeom prst="ellipse">
                <a:avLst/>
              </a:prstGeom>
              <a:noFill/>
              <a:ln w="28575">
                <a:solidFill>
                  <a:srgbClr val="CC00FF"/>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364" name="Line 83"/>
            <p:cNvSpPr>
              <a:spLocks noChangeShapeType="1"/>
            </p:cNvSpPr>
            <p:nvPr/>
          </p:nvSpPr>
          <p:spPr bwMode="auto">
            <a:xfrm>
              <a:off x="5004" y="2358"/>
              <a:ext cx="0" cy="96"/>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65" name="Line 84"/>
            <p:cNvSpPr>
              <a:spLocks noChangeShapeType="1"/>
            </p:cNvSpPr>
            <p:nvPr/>
          </p:nvSpPr>
          <p:spPr bwMode="auto">
            <a:xfrm>
              <a:off x="5004" y="2034"/>
              <a:ext cx="0" cy="96"/>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66" name="Text Box 85"/>
            <p:cNvSpPr txBox="1">
              <a:spLocks noChangeArrowheads="1"/>
            </p:cNvSpPr>
            <p:nvPr/>
          </p:nvSpPr>
          <p:spPr bwMode="auto">
            <a:xfrm>
              <a:off x="4716" y="1866"/>
              <a:ext cx="576"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prstClr val="black"/>
                  </a:solidFill>
                  <a:latin typeface="Verdana" pitchFamily="34" charset="0"/>
                  <a:ea typeface="ＭＳ Ｐゴシック" pitchFamily="34" charset="-128"/>
                </a:rPr>
                <a:t>Protein</a:t>
              </a:r>
            </a:p>
          </p:txBody>
        </p:sp>
        <p:sp>
          <p:nvSpPr>
            <p:cNvPr id="4367" name="Line 86"/>
            <p:cNvSpPr>
              <a:spLocks noChangeShapeType="1"/>
            </p:cNvSpPr>
            <p:nvPr/>
          </p:nvSpPr>
          <p:spPr bwMode="auto">
            <a:xfrm>
              <a:off x="5004" y="1794"/>
              <a:ext cx="0" cy="96"/>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68" name="Text Box 87"/>
            <p:cNvSpPr txBox="1">
              <a:spLocks noChangeArrowheads="1"/>
            </p:cNvSpPr>
            <p:nvPr/>
          </p:nvSpPr>
          <p:spPr bwMode="auto">
            <a:xfrm>
              <a:off x="4716" y="1627"/>
              <a:ext cx="576"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prstClr val="black"/>
                  </a:solidFill>
                  <a:latin typeface="Verdana" pitchFamily="34" charset="0"/>
                  <a:ea typeface="ＭＳ Ｐゴシック" pitchFamily="34" charset="-128"/>
                </a:rPr>
                <a:t>Starch</a:t>
              </a:r>
            </a:p>
          </p:txBody>
        </p:sp>
        <p:sp>
          <p:nvSpPr>
            <p:cNvPr id="4369" name="Line 88"/>
            <p:cNvSpPr>
              <a:spLocks noChangeShapeType="1"/>
            </p:cNvSpPr>
            <p:nvPr/>
          </p:nvSpPr>
          <p:spPr bwMode="auto">
            <a:xfrm flipV="1">
              <a:off x="4482" y="2688"/>
              <a:ext cx="318" cy="234"/>
            </a:xfrm>
            <a:prstGeom prst="line">
              <a:avLst/>
            </a:prstGeom>
            <a:noFill/>
            <a:ln w="28575">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70" name="Oval 89"/>
            <p:cNvSpPr>
              <a:spLocks noChangeArrowheads="1"/>
            </p:cNvSpPr>
            <p:nvPr/>
          </p:nvSpPr>
          <p:spPr bwMode="auto">
            <a:xfrm rot="-673253">
              <a:off x="4317" y="1158"/>
              <a:ext cx="1153" cy="2040"/>
            </a:xfrm>
            <a:prstGeom prst="ellipse">
              <a:avLst/>
            </a:prstGeom>
            <a:noFill/>
            <a:ln w="19050">
              <a:solidFill>
                <a:srgbClr val="FFCC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grpSp>
      <p:grpSp>
        <p:nvGrpSpPr>
          <p:cNvPr id="21" name="Group 90"/>
          <p:cNvGrpSpPr>
            <a:grpSpLocks/>
          </p:cNvGrpSpPr>
          <p:nvPr/>
        </p:nvGrpSpPr>
        <p:grpSpPr bwMode="auto">
          <a:xfrm>
            <a:off x="27519" y="836615"/>
            <a:ext cx="11785600" cy="3662363"/>
            <a:chOff x="48" y="527"/>
            <a:chExt cx="5568" cy="2307"/>
          </a:xfrm>
        </p:grpSpPr>
        <p:grpSp>
          <p:nvGrpSpPr>
            <p:cNvPr id="22" name="Group 91"/>
            <p:cNvGrpSpPr>
              <a:grpSpLocks/>
            </p:cNvGrpSpPr>
            <p:nvPr/>
          </p:nvGrpSpPr>
          <p:grpSpPr bwMode="auto">
            <a:xfrm>
              <a:off x="48" y="527"/>
              <a:ext cx="5568" cy="1055"/>
              <a:chOff x="48" y="527"/>
              <a:chExt cx="5568" cy="1055"/>
            </a:xfrm>
          </p:grpSpPr>
          <p:sp>
            <p:nvSpPr>
              <p:cNvPr id="4347" name="Rectangle 92"/>
              <p:cNvSpPr>
                <a:spLocks noChangeArrowheads="1"/>
              </p:cNvSpPr>
              <p:nvPr/>
            </p:nvSpPr>
            <p:spPr bwMode="auto">
              <a:xfrm>
                <a:off x="48" y="527"/>
                <a:ext cx="5568" cy="288"/>
              </a:xfrm>
              <a:prstGeom prst="rect">
                <a:avLst/>
              </a:prstGeom>
              <a:noFill/>
              <a:ln w="9525">
                <a:noFill/>
                <a:miter lim="800000"/>
                <a:headEnd/>
                <a:tailEnd/>
              </a:ln>
            </p:spPr>
            <p:txBody>
              <a:bodyPr/>
              <a:lstStyle/>
              <a:p>
                <a:pPr marL="457189" indent="-457189" defTabSz="609585" eaLnBrk="0" fontAlgn="base" hangingPunct="0">
                  <a:spcBef>
                    <a:spcPct val="20000"/>
                  </a:spcBef>
                  <a:spcAft>
                    <a:spcPct val="0"/>
                  </a:spcAft>
                  <a:buClr>
                    <a:srgbClr val="0E0171"/>
                  </a:buClr>
                </a:pPr>
                <a:r>
                  <a:rPr lang="en-US" sz="2400" dirty="0">
                    <a:solidFill>
                      <a:prstClr val="black"/>
                    </a:solidFill>
                    <a:ea typeface="ＭＳ Ｐゴシック" pitchFamily="34" charset="-128"/>
                  </a:rPr>
                  <a:t> </a:t>
                </a:r>
                <a:r>
                  <a:rPr lang="en-US" sz="1867" dirty="0">
                    <a:solidFill>
                      <a:prstClr val="black"/>
                    </a:solidFill>
                    <a:ea typeface="ＭＳ Ｐゴシック" pitchFamily="34" charset="-128"/>
                  </a:rPr>
                  <a:t>calcium, magnesium, iron, and </a:t>
                </a:r>
                <a:r>
                  <a:rPr lang="en-US" sz="1867" b="1" dirty="0">
                    <a:solidFill>
                      <a:srgbClr val="FF0000"/>
                    </a:solidFill>
                    <a:ea typeface="ＭＳ Ｐゴシック" pitchFamily="34" charset="-128"/>
                  </a:rPr>
                  <a:t>zinc</a:t>
                </a:r>
                <a:r>
                  <a:rPr lang="en-US" sz="1867" dirty="0">
                    <a:solidFill>
                      <a:prstClr val="black"/>
                    </a:solidFill>
                    <a:ea typeface="ＭＳ Ｐゴシック" pitchFamily="34" charset="-128"/>
                  </a:rPr>
                  <a:t>; fatty acids; starch; proteins and amino acids </a:t>
                </a:r>
              </a:p>
            </p:txBody>
          </p:sp>
          <p:grpSp>
            <p:nvGrpSpPr>
              <p:cNvPr id="23" name="Group 93"/>
              <p:cNvGrpSpPr>
                <a:grpSpLocks/>
              </p:cNvGrpSpPr>
              <p:nvPr/>
            </p:nvGrpSpPr>
            <p:grpSpPr bwMode="auto">
              <a:xfrm>
                <a:off x="2109" y="1052"/>
                <a:ext cx="1346" cy="530"/>
                <a:chOff x="2109" y="1052"/>
                <a:chExt cx="1346" cy="530"/>
              </a:xfrm>
            </p:grpSpPr>
            <p:grpSp>
              <p:nvGrpSpPr>
                <p:cNvPr id="24" name="Group 94"/>
                <p:cNvGrpSpPr>
                  <a:grpSpLocks/>
                </p:cNvGrpSpPr>
                <p:nvPr/>
              </p:nvGrpSpPr>
              <p:grpSpPr bwMode="auto">
                <a:xfrm>
                  <a:off x="2538" y="1200"/>
                  <a:ext cx="198" cy="213"/>
                  <a:chOff x="2592" y="1248"/>
                  <a:chExt cx="198" cy="213"/>
                </a:xfrm>
              </p:grpSpPr>
              <p:sp>
                <p:nvSpPr>
                  <p:cNvPr id="4358" name="Text Box 95"/>
                  <p:cNvSpPr txBox="1">
                    <a:spLocks noChangeArrowheads="1"/>
                  </p:cNvSpPr>
                  <p:nvPr/>
                </p:nvSpPr>
                <p:spPr bwMode="auto">
                  <a:xfrm>
                    <a:off x="2592" y="1248"/>
                    <a:ext cx="19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dirty="0">
                        <a:solidFill>
                          <a:srgbClr val="FF3300"/>
                        </a:solidFill>
                        <a:latin typeface="Verdana" pitchFamily="34" charset="0"/>
                        <a:ea typeface="ＭＳ Ｐゴシック" pitchFamily="34" charset="-128"/>
                      </a:rPr>
                      <a:t>+</a:t>
                    </a:r>
                  </a:p>
                </p:txBody>
              </p:sp>
              <p:sp>
                <p:nvSpPr>
                  <p:cNvPr id="4359" name="Oval 96"/>
                  <p:cNvSpPr>
                    <a:spLocks noChangeArrowheads="1"/>
                  </p:cNvSpPr>
                  <p:nvPr/>
                </p:nvSpPr>
                <p:spPr bwMode="auto">
                  <a:xfrm>
                    <a:off x="2640" y="1290"/>
                    <a:ext cx="96" cy="150"/>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25" name="Group 97"/>
                <p:cNvGrpSpPr>
                  <a:grpSpLocks/>
                </p:cNvGrpSpPr>
                <p:nvPr/>
              </p:nvGrpSpPr>
              <p:grpSpPr bwMode="auto">
                <a:xfrm>
                  <a:off x="2832" y="1200"/>
                  <a:ext cx="198" cy="213"/>
                  <a:chOff x="2592" y="1248"/>
                  <a:chExt cx="198" cy="213"/>
                </a:xfrm>
              </p:grpSpPr>
              <p:sp>
                <p:nvSpPr>
                  <p:cNvPr id="4356" name="Text Box 98"/>
                  <p:cNvSpPr txBox="1">
                    <a:spLocks noChangeArrowheads="1"/>
                  </p:cNvSpPr>
                  <p:nvPr/>
                </p:nvSpPr>
                <p:spPr bwMode="auto">
                  <a:xfrm>
                    <a:off x="2592" y="1248"/>
                    <a:ext cx="19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dirty="0">
                        <a:solidFill>
                          <a:srgbClr val="FF3300"/>
                        </a:solidFill>
                        <a:latin typeface="Verdana" pitchFamily="34" charset="0"/>
                        <a:ea typeface="ＭＳ Ｐゴシック" pitchFamily="34" charset="-128"/>
                      </a:rPr>
                      <a:t>+</a:t>
                    </a:r>
                  </a:p>
                </p:txBody>
              </p:sp>
              <p:sp>
                <p:nvSpPr>
                  <p:cNvPr id="4357" name="Oval 99"/>
                  <p:cNvSpPr>
                    <a:spLocks noChangeArrowheads="1"/>
                  </p:cNvSpPr>
                  <p:nvPr/>
                </p:nvSpPr>
                <p:spPr bwMode="auto">
                  <a:xfrm>
                    <a:off x="2640" y="1290"/>
                    <a:ext cx="96" cy="150"/>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351" name="Text Box 100"/>
                <p:cNvSpPr txBox="1">
                  <a:spLocks noChangeArrowheads="1"/>
                </p:cNvSpPr>
                <p:nvPr/>
              </p:nvSpPr>
              <p:spPr bwMode="auto">
                <a:xfrm>
                  <a:off x="2640" y="1152"/>
                  <a:ext cx="288" cy="200"/>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467" b="1" dirty="0" err="1">
                      <a:solidFill>
                        <a:prstClr val="black"/>
                      </a:solidFill>
                      <a:latin typeface="Verdana" pitchFamily="34" charset="0"/>
                      <a:ea typeface="ＭＳ Ｐゴシック" pitchFamily="34" charset="-128"/>
                    </a:rPr>
                    <a:t>Ca</a:t>
                  </a:r>
                  <a:endParaRPr lang="en-GB" sz="1467" b="1" dirty="0">
                    <a:solidFill>
                      <a:prstClr val="black"/>
                    </a:solidFill>
                    <a:latin typeface="Verdana" pitchFamily="34" charset="0"/>
                    <a:ea typeface="ＭＳ Ｐゴシック" pitchFamily="34" charset="-128"/>
                  </a:endParaRPr>
                </a:p>
              </p:txBody>
            </p:sp>
            <p:sp>
              <p:nvSpPr>
                <p:cNvPr id="4352" name="Oval 101"/>
                <p:cNvSpPr>
                  <a:spLocks noChangeArrowheads="1"/>
                </p:cNvSpPr>
                <p:nvPr/>
              </p:nvSpPr>
              <p:spPr bwMode="auto">
                <a:xfrm>
                  <a:off x="2688" y="1152"/>
                  <a:ext cx="192" cy="192"/>
                </a:xfrm>
                <a:prstGeom prst="ellipse">
                  <a:avLst/>
                </a:prstGeom>
                <a:noFill/>
                <a:ln w="28575">
                  <a:solidFill>
                    <a:schemeClr val="accent2"/>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353" name="Line 102"/>
                <p:cNvSpPr>
                  <a:spLocks noChangeShapeType="1"/>
                </p:cNvSpPr>
                <p:nvPr/>
              </p:nvSpPr>
              <p:spPr bwMode="auto">
                <a:xfrm flipV="1">
                  <a:off x="2304" y="1296"/>
                  <a:ext cx="288" cy="96"/>
                </a:xfrm>
                <a:prstGeom prst="line">
                  <a:avLst/>
                </a:prstGeom>
                <a:noFill/>
                <a:ln w="28575">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54" name="Line 103"/>
                <p:cNvSpPr>
                  <a:spLocks noChangeShapeType="1"/>
                </p:cNvSpPr>
                <p:nvPr/>
              </p:nvSpPr>
              <p:spPr bwMode="auto">
                <a:xfrm flipH="1" flipV="1">
                  <a:off x="2976" y="1296"/>
                  <a:ext cx="288" cy="96"/>
                </a:xfrm>
                <a:prstGeom prst="line">
                  <a:avLst/>
                </a:prstGeom>
                <a:noFill/>
                <a:ln w="28575">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55" name="Oval 104"/>
                <p:cNvSpPr>
                  <a:spLocks noChangeArrowheads="1"/>
                </p:cNvSpPr>
                <p:nvPr/>
              </p:nvSpPr>
              <p:spPr bwMode="auto">
                <a:xfrm rot="5285902">
                  <a:off x="2517" y="644"/>
                  <a:ext cx="530" cy="1346"/>
                </a:xfrm>
                <a:prstGeom prst="ellipse">
                  <a:avLst/>
                </a:prstGeom>
                <a:noFill/>
                <a:ln w="19050">
                  <a:solidFill>
                    <a:srgbClr val="FFCC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grpSp>
        </p:grpSp>
        <p:grpSp>
          <p:nvGrpSpPr>
            <p:cNvPr id="26" name="Group 105"/>
            <p:cNvGrpSpPr>
              <a:grpSpLocks/>
            </p:cNvGrpSpPr>
            <p:nvPr/>
          </p:nvGrpSpPr>
          <p:grpSpPr bwMode="auto">
            <a:xfrm>
              <a:off x="2360" y="2304"/>
              <a:ext cx="936" cy="530"/>
              <a:chOff x="2360" y="2304"/>
              <a:chExt cx="936" cy="530"/>
            </a:xfrm>
          </p:grpSpPr>
          <p:grpSp>
            <p:nvGrpSpPr>
              <p:cNvPr id="27" name="Group 106"/>
              <p:cNvGrpSpPr>
                <a:grpSpLocks/>
              </p:cNvGrpSpPr>
              <p:nvPr/>
            </p:nvGrpSpPr>
            <p:grpSpPr bwMode="auto">
              <a:xfrm>
                <a:off x="2653" y="2504"/>
                <a:ext cx="198" cy="213"/>
                <a:chOff x="2592" y="1248"/>
                <a:chExt cx="198" cy="213"/>
              </a:xfrm>
            </p:grpSpPr>
            <p:sp>
              <p:nvSpPr>
                <p:cNvPr id="4345" name="Text Box 107"/>
                <p:cNvSpPr txBox="1">
                  <a:spLocks noChangeArrowheads="1"/>
                </p:cNvSpPr>
                <p:nvPr/>
              </p:nvSpPr>
              <p:spPr bwMode="auto">
                <a:xfrm>
                  <a:off x="2592" y="1248"/>
                  <a:ext cx="19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dirty="0">
                      <a:solidFill>
                        <a:srgbClr val="FF3300"/>
                      </a:solidFill>
                      <a:latin typeface="Verdana" pitchFamily="34" charset="0"/>
                      <a:ea typeface="ＭＳ Ｐゴシック" pitchFamily="34" charset="-128"/>
                    </a:rPr>
                    <a:t>+</a:t>
                  </a:r>
                </a:p>
              </p:txBody>
            </p:sp>
            <p:sp>
              <p:nvSpPr>
                <p:cNvPr id="4346" name="Oval 108"/>
                <p:cNvSpPr>
                  <a:spLocks noChangeArrowheads="1"/>
                </p:cNvSpPr>
                <p:nvPr/>
              </p:nvSpPr>
              <p:spPr bwMode="auto">
                <a:xfrm>
                  <a:off x="2640" y="1290"/>
                  <a:ext cx="96" cy="138"/>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28" name="Group 109"/>
              <p:cNvGrpSpPr>
                <a:grpSpLocks/>
              </p:cNvGrpSpPr>
              <p:nvPr/>
            </p:nvGrpSpPr>
            <p:grpSpPr bwMode="auto">
              <a:xfrm>
                <a:off x="2674" y="2400"/>
                <a:ext cx="198" cy="200"/>
                <a:chOff x="2592" y="1248"/>
                <a:chExt cx="198" cy="200"/>
              </a:xfrm>
            </p:grpSpPr>
            <p:sp>
              <p:nvSpPr>
                <p:cNvPr id="4343" name="Text Box 110"/>
                <p:cNvSpPr txBox="1">
                  <a:spLocks noChangeArrowheads="1"/>
                </p:cNvSpPr>
                <p:nvPr/>
              </p:nvSpPr>
              <p:spPr bwMode="auto">
                <a:xfrm>
                  <a:off x="2592" y="1248"/>
                  <a:ext cx="198" cy="200"/>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467" b="1" dirty="0">
                      <a:solidFill>
                        <a:srgbClr val="FF3300"/>
                      </a:solidFill>
                      <a:latin typeface="Verdana" pitchFamily="34" charset="0"/>
                      <a:ea typeface="ＭＳ Ｐゴシック" pitchFamily="34" charset="-128"/>
                    </a:rPr>
                    <a:t>+</a:t>
                  </a:r>
                </a:p>
              </p:txBody>
            </p:sp>
            <p:sp>
              <p:nvSpPr>
                <p:cNvPr id="4344" name="Oval 111"/>
                <p:cNvSpPr>
                  <a:spLocks noChangeArrowheads="1"/>
                </p:cNvSpPr>
                <p:nvPr/>
              </p:nvSpPr>
              <p:spPr bwMode="auto">
                <a:xfrm>
                  <a:off x="2640" y="1287"/>
                  <a:ext cx="110" cy="125"/>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339" name="Text Box 112"/>
              <p:cNvSpPr txBox="1">
                <a:spLocks noChangeArrowheads="1"/>
              </p:cNvSpPr>
              <p:nvPr/>
            </p:nvSpPr>
            <p:spPr bwMode="auto">
              <a:xfrm>
                <a:off x="2360" y="2439"/>
                <a:ext cx="376" cy="213"/>
              </a:xfrm>
              <a:prstGeom prst="rect">
                <a:avLst/>
              </a:prstGeom>
              <a:noFill/>
              <a:ln w="12700">
                <a:noFill/>
                <a:miter lim="800000"/>
                <a:headEnd/>
                <a:tailEnd/>
              </a:ln>
            </p:spPr>
            <p:txBody>
              <a:bodyPr wrap="square">
                <a:spAutoFit/>
              </a:bodyPr>
              <a:lstStyle/>
              <a:p>
                <a:pPr algn="ctr" defTabSz="609585" eaLnBrk="0" fontAlgn="base" hangingPunct="0">
                  <a:spcBef>
                    <a:spcPct val="50000"/>
                  </a:spcBef>
                  <a:spcAft>
                    <a:spcPct val="0"/>
                  </a:spcAft>
                </a:pPr>
                <a:r>
                  <a:rPr lang="en-GB" sz="1600" b="1" dirty="0">
                    <a:solidFill>
                      <a:srgbClr val="FF0000"/>
                    </a:solidFill>
                    <a:latin typeface="Verdana" pitchFamily="34" charset="0"/>
                    <a:ea typeface="ＭＳ Ｐゴシック" pitchFamily="34" charset="-128"/>
                  </a:rPr>
                  <a:t>Zinc</a:t>
                </a:r>
              </a:p>
            </p:txBody>
          </p:sp>
          <p:sp>
            <p:nvSpPr>
              <p:cNvPr id="4340" name="Oval 113"/>
              <p:cNvSpPr>
                <a:spLocks noChangeArrowheads="1"/>
              </p:cNvSpPr>
              <p:nvPr/>
            </p:nvSpPr>
            <p:spPr bwMode="auto">
              <a:xfrm>
                <a:off x="2388" y="2412"/>
                <a:ext cx="300" cy="291"/>
              </a:xfrm>
              <a:prstGeom prst="ellipse">
                <a:avLst/>
              </a:prstGeom>
              <a:noFill/>
              <a:ln w="28575">
                <a:solidFill>
                  <a:srgbClr val="996633"/>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341" name="Line 114"/>
              <p:cNvSpPr>
                <a:spLocks noChangeShapeType="1"/>
              </p:cNvSpPr>
              <p:nvPr/>
            </p:nvSpPr>
            <p:spPr bwMode="auto">
              <a:xfrm flipH="1" flipV="1">
                <a:off x="2818" y="2556"/>
                <a:ext cx="288" cy="96"/>
              </a:xfrm>
              <a:prstGeom prst="line">
                <a:avLst/>
              </a:prstGeom>
              <a:noFill/>
              <a:ln w="28575">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42" name="Oval 115"/>
              <p:cNvSpPr>
                <a:spLocks noChangeArrowheads="1"/>
              </p:cNvSpPr>
              <p:nvPr/>
            </p:nvSpPr>
            <p:spPr bwMode="auto">
              <a:xfrm rot="5285902">
                <a:off x="2583" y="2121"/>
                <a:ext cx="530" cy="896"/>
              </a:xfrm>
              <a:prstGeom prst="ellipse">
                <a:avLst/>
              </a:prstGeom>
              <a:noFill/>
              <a:ln w="19050">
                <a:solidFill>
                  <a:srgbClr val="FFCC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grpSp>
      </p:grpSp>
      <p:grpSp>
        <p:nvGrpSpPr>
          <p:cNvPr id="29" name="Group 116"/>
          <p:cNvGrpSpPr>
            <a:grpSpLocks/>
          </p:cNvGrpSpPr>
          <p:nvPr/>
        </p:nvGrpSpPr>
        <p:grpSpPr bwMode="auto">
          <a:xfrm>
            <a:off x="1828805" y="2025650"/>
            <a:ext cx="7573433" cy="4056064"/>
            <a:chOff x="864" y="1276"/>
            <a:chExt cx="3578" cy="2555"/>
          </a:xfrm>
        </p:grpSpPr>
        <p:sp>
          <p:nvSpPr>
            <p:cNvPr id="4137" name="Oval 117"/>
            <p:cNvSpPr>
              <a:spLocks noChangeArrowheads="1"/>
            </p:cNvSpPr>
            <p:nvPr/>
          </p:nvSpPr>
          <p:spPr bwMode="auto">
            <a:xfrm>
              <a:off x="2292" y="3431"/>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nvGrpSpPr>
            <p:cNvPr id="30" name="Group 118"/>
            <p:cNvGrpSpPr>
              <a:grpSpLocks/>
            </p:cNvGrpSpPr>
            <p:nvPr/>
          </p:nvGrpSpPr>
          <p:grpSpPr bwMode="auto">
            <a:xfrm>
              <a:off x="864" y="1276"/>
              <a:ext cx="3578" cy="2555"/>
              <a:chOff x="864" y="1276"/>
              <a:chExt cx="3578" cy="2555"/>
            </a:xfrm>
          </p:grpSpPr>
          <p:grpSp>
            <p:nvGrpSpPr>
              <p:cNvPr id="31" name="Group 119"/>
              <p:cNvGrpSpPr>
                <a:grpSpLocks/>
              </p:cNvGrpSpPr>
              <p:nvPr/>
            </p:nvGrpSpPr>
            <p:grpSpPr bwMode="auto">
              <a:xfrm>
                <a:off x="1332" y="2638"/>
                <a:ext cx="288" cy="187"/>
                <a:chOff x="1344" y="3312"/>
                <a:chExt cx="288" cy="187"/>
              </a:xfrm>
            </p:grpSpPr>
            <p:sp>
              <p:nvSpPr>
                <p:cNvPr id="4333" name="Text Box 120"/>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334" name="Oval 121"/>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416" name="Group 122"/>
              <p:cNvGrpSpPr>
                <a:grpSpLocks/>
              </p:cNvGrpSpPr>
              <p:nvPr/>
            </p:nvGrpSpPr>
            <p:grpSpPr bwMode="auto">
              <a:xfrm>
                <a:off x="2792" y="1276"/>
                <a:ext cx="1008" cy="757"/>
                <a:chOff x="864" y="2004"/>
                <a:chExt cx="1008" cy="757"/>
              </a:xfrm>
            </p:grpSpPr>
            <p:grpSp>
              <p:nvGrpSpPr>
                <p:cNvPr id="4417" name="Group 123"/>
                <p:cNvGrpSpPr>
                  <a:grpSpLocks/>
                </p:cNvGrpSpPr>
                <p:nvPr/>
              </p:nvGrpSpPr>
              <p:grpSpPr bwMode="auto">
                <a:xfrm>
                  <a:off x="1344" y="2574"/>
                  <a:ext cx="288" cy="187"/>
                  <a:chOff x="1344" y="2544"/>
                  <a:chExt cx="288" cy="187"/>
                </a:xfrm>
              </p:grpSpPr>
              <p:sp>
                <p:nvSpPr>
                  <p:cNvPr id="4331" name="Text Box 124"/>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332" name="Oval 125"/>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418" name="Group 126"/>
                <p:cNvGrpSpPr>
                  <a:grpSpLocks/>
                </p:cNvGrpSpPr>
                <p:nvPr/>
              </p:nvGrpSpPr>
              <p:grpSpPr bwMode="auto">
                <a:xfrm>
                  <a:off x="1350" y="2347"/>
                  <a:ext cx="288" cy="187"/>
                  <a:chOff x="1344" y="2304"/>
                  <a:chExt cx="288" cy="187"/>
                </a:xfrm>
              </p:grpSpPr>
              <p:sp>
                <p:nvSpPr>
                  <p:cNvPr id="4329" name="Text Box 127"/>
                  <p:cNvSpPr txBox="1">
                    <a:spLocks noChangeArrowheads="1"/>
                  </p:cNvSpPr>
                  <p:nvPr/>
                </p:nvSpPr>
                <p:spPr bwMode="auto">
                  <a:xfrm>
                    <a:off x="1344" y="230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P</a:t>
                    </a:r>
                  </a:p>
                </p:txBody>
              </p:sp>
              <p:sp>
                <p:nvSpPr>
                  <p:cNvPr id="4330" name="Oval 128"/>
                  <p:cNvSpPr>
                    <a:spLocks noChangeArrowheads="1"/>
                  </p:cNvSpPr>
                  <p:nvPr/>
                </p:nvSpPr>
                <p:spPr bwMode="auto">
                  <a:xfrm>
                    <a:off x="1410" y="2322"/>
                    <a:ext cx="144" cy="144"/>
                  </a:xfrm>
                  <a:prstGeom prst="ellipse">
                    <a:avLst/>
                  </a:prstGeom>
                  <a:noFill/>
                  <a:ln w="28575">
                    <a:solidFill>
                      <a:schemeClr val="accent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442" name="Group 129"/>
                <p:cNvGrpSpPr>
                  <a:grpSpLocks/>
                </p:cNvGrpSpPr>
                <p:nvPr/>
              </p:nvGrpSpPr>
              <p:grpSpPr bwMode="auto">
                <a:xfrm>
                  <a:off x="1344" y="2088"/>
                  <a:ext cx="288" cy="187"/>
                  <a:chOff x="1344" y="2544"/>
                  <a:chExt cx="288" cy="187"/>
                </a:xfrm>
              </p:grpSpPr>
              <p:sp>
                <p:nvSpPr>
                  <p:cNvPr id="4327" name="Text Box 130"/>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328" name="Oval 131"/>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443" name="Group 132"/>
                <p:cNvGrpSpPr>
                  <a:grpSpLocks/>
                </p:cNvGrpSpPr>
                <p:nvPr/>
              </p:nvGrpSpPr>
              <p:grpSpPr bwMode="auto">
                <a:xfrm>
                  <a:off x="1086" y="2352"/>
                  <a:ext cx="288" cy="187"/>
                  <a:chOff x="1344" y="2544"/>
                  <a:chExt cx="288" cy="187"/>
                </a:xfrm>
              </p:grpSpPr>
              <p:sp>
                <p:nvSpPr>
                  <p:cNvPr id="4325" name="Text Box 133"/>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326" name="Oval 134"/>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310" name="Line 135"/>
                <p:cNvSpPr>
                  <a:spLocks noChangeShapeType="1"/>
                </p:cNvSpPr>
                <p:nvPr/>
              </p:nvSpPr>
              <p:spPr bwMode="auto">
                <a:xfrm>
                  <a:off x="1488" y="250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444" name="Group 136"/>
                <p:cNvGrpSpPr>
                  <a:grpSpLocks/>
                </p:cNvGrpSpPr>
                <p:nvPr/>
              </p:nvGrpSpPr>
              <p:grpSpPr bwMode="auto">
                <a:xfrm>
                  <a:off x="1566" y="2347"/>
                  <a:ext cx="306" cy="187"/>
                  <a:chOff x="1560" y="2347"/>
                  <a:chExt cx="306" cy="187"/>
                </a:xfrm>
              </p:grpSpPr>
              <p:sp>
                <p:nvSpPr>
                  <p:cNvPr id="4321" name="Text Box 137"/>
                  <p:cNvSpPr txBox="1">
                    <a:spLocks noChangeArrowheads="1"/>
                  </p:cNvSpPr>
                  <p:nvPr/>
                </p:nvSpPr>
                <p:spPr bwMode="auto">
                  <a:xfrm>
                    <a:off x="1578" y="2347"/>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322" name="Oval 138"/>
                  <p:cNvSpPr>
                    <a:spLocks noChangeArrowheads="1"/>
                  </p:cNvSpPr>
                  <p:nvPr/>
                </p:nvSpPr>
                <p:spPr bwMode="auto">
                  <a:xfrm>
                    <a:off x="1650" y="2365"/>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323" name="Line 139"/>
                  <p:cNvSpPr>
                    <a:spLocks noChangeShapeType="1"/>
                  </p:cNvSpPr>
                  <p:nvPr/>
                </p:nvSpPr>
                <p:spPr bwMode="auto">
                  <a:xfrm rot="5400000">
                    <a:off x="1602" y="238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24" name="Line 140"/>
                  <p:cNvSpPr>
                    <a:spLocks noChangeShapeType="1"/>
                  </p:cNvSpPr>
                  <p:nvPr/>
                </p:nvSpPr>
                <p:spPr bwMode="auto">
                  <a:xfrm rot="5400000" flipV="1">
                    <a:off x="1602" y="241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312" name="Line 141"/>
                <p:cNvSpPr>
                  <a:spLocks noChangeShapeType="1"/>
                </p:cNvSpPr>
                <p:nvPr/>
              </p:nvSpPr>
              <p:spPr bwMode="auto">
                <a:xfrm>
                  <a:off x="1488" y="226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313" name="Line 142"/>
                <p:cNvSpPr>
                  <a:spLocks noChangeShapeType="1"/>
                </p:cNvSpPr>
                <p:nvPr/>
              </p:nvSpPr>
              <p:spPr bwMode="auto">
                <a:xfrm rot="5400000">
                  <a:off x="1362" y="2400"/>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445" name="Group 143"/>
                <p:cNvGrpSpPr>
                  <a:grpSpLocks/>
                </p:cNvGrpSpPr>
                <p:nvPr/>
              </p:nvGrpSpPr>
              <p:grpSpPr bwMode="auto">
                <a:xfrm>
                  <a:off x="864" y="2352"/>
                  <a:ext cx="288" cy="187"/>
                  <a:chOff x="1344" y="3312"/>
                  <a:chExt cx="288" cy="187"/>
                </a:xfrm>
              </p:grpSpPr>
              <p:sp>
                <p:nvSpPr>
                  <p:cNvPr id="4319" name="Text Box 144"/>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320" name="Oval 145"/>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315" name="Line 146"/>
                <p:cNvSpPr>
                  <a:spLocks noChangeShapeType="1"/>
                </p:cNvSpPr>
                <p:nvPr/>
              </p:nvSpPr>
              <p:spPr bwMode="auto">
                <a:xfrm rot="5400000">
                  <a:off x="1116" y="240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446" name="Group 147"/>
                <p:cNvGrpSpPr>
                  <a:grpSpLocks/>
                </p:cNvGrpSpPr>
                <p:nvPr/>
              </p:nvGrpSpPr>
              <p:grpSpPr bwMode="auto">
                <a:xfrm>
                  <a:off x="1296" y="2004"/>
                  <a:ext cx="144" cy="246"/>
                  <a:chOff x="1254" y="2004"/>
                  <a:chExt cx="144" cy="246"/>
                </a:xfrm>
              </p:grpSpPr>
              <p:sp>
                <p:nvSpPr>
                  <p:cNvPr id="4317" name="Text Box 148"/>
                  <p:cNvSpPr txBox="1">
                    <a:spLocks noChangeArrowheads="1"/>
                  </p:cNvSpPr>
                  <p:nvPr/>
                </p:nvSpPr>
                <p:spPr bwMode="auto">
                  <a:xfrm>
                    <a:off x="1254" y="2004"/>
                    <a:ext cx="144" cy="239"/>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867" b="1" dirty="0">
                        <a:solidFill>
                          <a:srgbClr val="FF3300"/>
                        </a:solidFill>
                        <a:latin typeface="Verdana" pitchFamily="34" charset="0"/>
                        <a:ea typeface="ＭＳ Ｐゴシック" pitchFamily="34" charset="-128"/>
                      </a:rPr>
                      <a:t>-</a:t>
                    </a:r>
                  </a:p>
                </p:txBody>
              </p:sp>
              <p:sp>
                <p:nvSpPr>
                  <p:cNvPr id="4318" name="Oval 149"/>
                  <p:cNvSpPr>
                    <a:spLocks noChangeArrowheads="1"/>
                  </p:cNvSpPr>
                  <p:nvPr/>
                </p:nvSpPr>
                <p:spPr bwMode="auto">
                  <a:xfrm>
                    <a:off x="1254" y="2058"/>
                    <a:ext cx="132" cy="192"/>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grpSp>
            <p:nvGrpSpPr>
              <p:cNvPr id="4447" name="Group 150"/>
              <p:cNvGrpSpPr>
                <a:grpSpLocks/>
              </p:cNvGrpSpPr>
              <p:nvPr/>
            </p:nvGrpSpPr>
            <p:grpSpPr bwMode="auto">
              <a:xfrm>
                <a:off x="864" y="1764"/>
                <a:ext cx="1008" cy="757"/>
                <a:chOff x="864" y="2004"/>
                <a:chExt cx="1008" cy="757"/>
              </a:xfrm>
            </p:grpSpPr>
            <p:grpSp>
              <p:nvGrpSpPr>
                <p:cNvPr id="4096" name="Group 151"/>
                <p:cNvGrpSpPr>
                  <a:grpSpLocks/>
                </p:cNvGrpSpPr>
                <p:nvPr/>
              </p:nvGrpSpPr>
              <p:grpSpPr bwMode="auto">
                <a:xfrm>
                  <a:off x="1344" y="2574"/>
                  <a:ext cx="288" cy="187"/>
                  <a:chOff x="1344" y="2544"/>
                  <a:chExt cx="288" cy="187"/>
                </a:xfrm>
              </p:grpSpPr>
              <p:sp>
                <p:nvSpPr>
                  <p:cNvPr id="4304" name="Text Box 152"/>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305" name="Oval 153"/>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097" name="Group 154"/>
                <p:cNvGrpSpPr>
                  <a:grpSpLocks/>
                </p:cNvGrpSpPr>
                <p:nvPr/>
              </p:nvGrpSpPr>
              <p:grpSpPr bwMode="auto">
                <a:xfrm>
                  <a:off x="1350" y="2347"/>
                  <a:ext cx="288" cy="213"/>
                  <a:chOff x="1344" y="2304"/>
                  <a:chExt cx="288" cy="213"/>
                </a:xfrm>
              </p:grpSpPr>
              <p:sp>
                <p:nvSpPr>
                  <p:cNvPr id="4302" name="Text Box 155"/>
                  <p:cNvSpPr txBox="1">
                    <a:spLocks noChangeArrowheads="1"/>
                  </p:cNvSpPr>
                  <p:nvPr/>
                </p:nvSpPr>
                <p:spPr bwMode="auto">
                  <a:xfrm>
                    <a:off x="1344" y="2304"/>
                    <a:ext cx="288"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prstClr val="black"/>
                        </a:solidFill>
                        <a:latin typeface="Verdana" pitchFamily="34" charset="0"/>
                        <a:ea typeface="ＭＳ Ｐゴシック" pitchFamily="34" charset="-128"/>
                      </a:rPr>
                      <a:t>P</a:t>
                    </a:r>
                  </a:p>
                </p:txBody>
              </p:sp>
              <p:sp>
                <p:nvSpPr>
                  <p:cNvPr id="4303" name="Oval 156"/>
                  <p:cNvSpPr>
                    <a:spLocks noChangeArrowheads="1"/>
                  </p:cNvSpPr>
                  <p:nvPr/>
                </p:nvSpPr>
                <p:spPr bwMode="auto">
                  <a:xfrm>
                    <a:off x="1410" y="2322"/>
                    <a:ext cx="144" cy="144"/>
                  </a:xfrm>
                  <a:prstGeom prst="ellipse">
                    <a:avLst/>
                  </a:prstGeom>
                  <a:noFill/>
                  <a:ln w="28575">
                    <a:solidFill>
                      <a:schemeClr val="accent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00" name="Group 157"/>
                <p:cNvGrpSpPr>
                  <a:grpSpLocks/>
                </p:cNvGrpSpPr>
                <p:nvPr/>
              </p:nvGrpSpPr>
              <p:grpSpPr bwMode="auto">
                <a:xfrm>
                  <a:off x="1344" y="2088"/>
                  <a:ext cx="288" cy="187"/>
                  <a:chOff x="1344" y="2544"/>
                  <a:chExt cx="288" cy="187"/>
                </a:xfrm>
              </p:grpSpPr>
              <p:sp>
                <p:nvSpPr>
                  <p:cNvPr id="4300" name="Text Box 158"/>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301" name="Oval 159"/>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01" name="Group 160"/>
                <p:cNvGrpSpPr>
                  <a:grpSpLocks/>
                </p:cNvGrpSpPr>
                <p:nvPr/>
              </p:nvGrpSpPr>
              <p:grpSpPr bwMode="auto">
                <a:xfrm>
                  <a:off x="1086" y="2352"/>
                  <a:ext cx="288" cy="187"/>
                  <a:chOff x="1344" y="2544"/>
                  <a:chExt cx="288" cy="187"/>
                </a:xfrm>
              </p:grpSpPr>
              <p:sp>
                <p:nvSpPr>
                  <p:cNvPr id="4298" name="Text Box 161"/>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99" name="Oval 162"/>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283" name="Line 163"/>
                <p:cNvSpPr>
                  <a:spLocks noChangeShapeType="1"/>
                </p:cNvSpPr>
                <p:nvPr/>
              </p:nvSpPr>
              <p:spPr bwMode="auto">
                <a:xfrm>
                  <a:off x="1488" y="250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02" name="Group 164"/>
                <p:cNvGrpSpPr>
                  <a:grpSpLocks/>
                </p:cNvGrpSpPr>
                <p:nvPr/>
              </p:nvGrpSpPr>
              <p:grpSpPr bwMode="auto">
                <a:xfrm>
                  <a:off x="1566" y="2347"/>
                  <a:ext cx="306" cy="187"/>
                  <a:chOff x="1560" y="2347"/>
                  <a:chExt cx="306" cy="187"/>
                </a:xfrm>
              </p:grpSpPr>
              <p:sp>
                <p:nvSpPr>
                  <p:cNvPr id="4294" name="Text Box 165"/>
                  <p:cNvSpPr txBox="1">
                    <a:spLocks noChangeArrowheads="1"/>
                  </p:cNvSpPr>
                  <p:nvPr/>
                </p:nvSpPr>
                <p:spPr bwMode="auto">
                  <a:xfrm>
                    <a:off x="1578" y="2347"/>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95" name="Oval 166"/>
                  <p:cNvSpPr>
                    <a:spLocks noChangeArrowheads="1"/>
                  </p:cNvSpPr>
                  <p:nvPr/>
                </p:nvSpPr>
                <p:spPr bwMode="auto">
                  <a:xfrm>
                    <a:off x="1650" y="2365"/>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296" name="Line 167"/>
                  <p:cNvSpPr>
                    <a:spLocks noChangeShapeType="1"/>
                  </p:cNvSpPr>
                  <p:nvPr/>
                </p:nvSpPr>
                <p:spPr bwMode="auto">
                  <a:xfrm rot="5400000">
                    <a:off x="1602" y="238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97" name="Line 168"/>
                  <p:cNvSpPr>
                    <a:spLocks noChangeShapeType="1"/>
                  </p:cNvSpPr>
                  <p:nvPr/>
                </p:nvSpPr>
                <p:spPr bwMode="auto">
                  <a:xfrm rot="5400000" flipV="1">
                    <a:off x="1602" y="241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285" name="Line 169"/>
                <p:cNvSpPr>
                  <a:spLocks noChangeShapeType="1"/>
                </p:cNvSpPr>
                <p:nvPr/>
              </p:nvSpPr>
              <p:spPr bwMode="auto">
                <a:xfrm>
                  <a:off x="1488" y="226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86" name="Line 170"/>
                <p:cNvSpPr>
                  <a:spLocks noChangeShapeType="1"/>
                </p:cNvSpPr>
                <p:nvPr/>
              </p:nvSpPr>
              <p:spPr bwMode="auto">
                <a:xfrm rot="5400000">
                  <a:off x="1362" y="2400"/>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03" name="Group 171"/>
                <p:cNvGrpSpPr>
                  <a:grpSpLocks/>
                </p:cNvGrpSpPr>
                <p:nvPr/>
              </p:nvGrpSpPr>
              <p:grpSpPr bwMode="auto">
                <a:xfrm>
                  <a:off x="864" y="2352"/>
                  <a:ext cx="288" cy="187"/>
                  <a:chOff x="1344" y="3312"/>
                  <a:chExt cx="288" cy="187"/>
                </a:xfrm>
              </p:grpSpPr>
              <p:sp>
                <p:nvSpPr>
                  <p:cNvPr id="4292" name="Text Box 172"/>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293" name="Oval 173"/>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288" name="Line 174"/>
                <p:cNvSpPr>
                  <a:spLocks noChangeShapeType="1"/>
                </p:cNvSpPr>
                <p:nvPr/>
              </p:nvSpPr>
              <p:spPr bwMode="auto">
                <a:xfrm rot="5400000">
                  <a:off x="1116" y="240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04" name="Group 175"/>
                <p:cNvGrpSpPr>
                  <a:grpSpLocks/>
                </p:cNvGrpSpPr>
                <p:nvPr/>
              </p:nvGrpSpPr>
              <p:grpSpPr bwMode="auto">
                <a:xfrm>
                  <a:off x="1287" y="2004"/>
                  <a:ext cx="153" cy="239"/>
                  <a:chOff x="1245" y="2004"/>
                  <a:chExt cx="153" cy="239"/>
                </a:xfrm>
              </p:grpSpPr>
              <p:sp>
                <p:nvSpPr>
                  <p:cNvPr id="4290" name="Text Box 176"/>
                  <p:cNvSpPr txBox="1">
                    <a:spLocks noChangeArrowheads="1"/>
                  </p:cNvSpPr>
                  <p:nvPr/>
                </p:nvSpPr>
                <p:spPr bwMode="auto">
                  <a:xfrm>
                    <a:off x="1245" y="2004"/>
                    <a:ext cx="153" cy="239"/>
                  </a:xfrm>
                  <a:prstGeom prst="rect">
                    <a:avLst/>
                  </a:prstGeom>
                  <a:noFill/>
                  <a:ln w="12700">
                    <a:noFill/>
                    <a:miter lim="800000"/>
                    <a:headEnd/>
                    <a:tailEnd/>
                  </a:ln>
                </p:spPr>
                <p:txBody>
                  <a:bodyPr wrap="square">
                    <a:spAutoFit/>
                  </a:bodyPr>
                  <a:lstStyle/>
                  <a:p>
                    <a:pPr algn="ctr" defTabSz="609585" eaLnBrk="0" fontAlgn="base" hangingPunct="0">
                      <a:spcBef>
                        <a:spcPct val="50000"/>
                      </a:spcBef>
                      <a:spcAft>
                        <a:spcPct val="0"/>
                      </a:spcAft>
                    </a:pPr>
                    <a:r>
                      <a:rPr lang="en-GB" sz="1867" b="1" dirty="0">
                        <a:solidFill>
                          <a:srgbClr val="FF3300"/>
                        </a:solidFill>
                        <a:latin typeface="Verdana" pitchFamily="34" charset="0"/>
                        <a:ea typeface="ＭＳ Ｐゴシック" pitchFamily="34" charset="-128"/>
                      </a:rPr>
                      <a:t>-</a:t>
                    </a:r>
                  </a:p>
                </p:txBody>
              </p:sp>
              <p:sp>
                <p:nvSpPr>
                  <p:cNvPr id="4291" name="Oval 177"/>
                  <p:cNvSpPr>
                    <a:spLocks noChangeArrowheads="1"/>
                  </p:cNvSpPr>
                  <p:nvPr/>
                </p:nvSpPr>
                <p:spPr bwMode="auto">
                  <a:xfrm>
                    <a:off x="1260" y="2058"/>
                    <a:ext cx="126" cy="144"/>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grpSp>
            <p:nvGrpSpPr>
              <p:cNvPr id="4105" name="Group 178"/>
              <p:cNvGrpSpPr>
                <a:grpSpLocks/>
              </p:cNvGrpSpPr>
              <p:nvPr/>
            </p:nvGrpSpPr>
            <p:grpSpPr bwMode="auto">
              <a:xfrm>
                <a:off x="3276" y="2150"/>
                <a:ext cx="288" cy="187"/>
                <a:chOff x="1344" y="3312"/>
                <a:chExt cx="288" cy="187"/>
              </a:xfrm>
            </p:grpSpPr>
            <p:sp>
              <p:nvSpPr>
                <p:cNvPr id="4277" name="Text Box 179"/>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278" name="Oval 180"/>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06" name="Group 181"/>
              <p:cNvGrpSpPr>
                <a:grpSpLocks/>
              </p:cNvGrpSpPr>
              <p:nvPr/>
            </p:nvGrpSpPr>
            <p:grpSpPr bwMode="auto">
              <a:xfrm>
                <a:off x="3300" y="3136"/>
                <a:ext cx="288" cy="187"/>
                <a:chOff x="1344" y="3312"/>
                <a:chExt cx="288" cy="187"/>
              </a:xfrm>
            </p:grpSpPr>
            <p:sp>
              <p:nvSpPr>
                <p:cNvPr id="4275" name="Text Box 182"/>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276" name="Oval 183"/>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07" name="Group 184"/>
              <p:cNvGrpSpPr>
                <a:grpSpLocks/>
              </p:cNvGrpSpPr>
              <p:nvPr/>
            </p:nvGrpSpPr>
            <p:grpSpPr bwMode="auto">
              <a:xfrm>
                <a:off x="1986" y="2850"/>
                <a:ext cx="288" cy="187"/>
                <a:chOff x="1344" y="3312"/>
                <a:chExt cx="288" cy="187"/>
              </a:xfrm>
            </p:grpSpPr>
            <p:sp>
              <p:nvSpPr>
                <p:cNvPr id="4273" name="Text Box 185"/>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274" name="Oval 186"/>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10" name="Group 187"/>
              <p:cNvGrpSpPr>
                <a:grpSpLocks/>
              </p:cNvGrpSpPr>
              <p:nvPr/>
            </p:nvGrpSpPr>
            <p:grpSpPr bwMode="auto">
              <a:xfrm>
                <a:off x="2004" y="2166"/>
                <a:ext cx="288" cy="187"/>
                <a:chOff x="1344" y="3312"/>
                <a:chExt cx="288" cy="187"/>
              </a:xfrm>
            </p:grpSpPr>
            <p:sp>
              <p:nvSpPr>
                <p:cNvPr id="4271" name="Text Box 188"/>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272" name="Oval 189"/>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14" name="Group 190"/>
              <p:cNvGrpSpPr>
                <a:grpSpLocks/>
              </p:cNvGrpSpPr>
              <p:nvPr/>
            </p:nvGrpSpPr>
            <p:grpSpPr bwMode="auto">
              <a:xfrm>
                <a:off x="3916" y="2901"/>
                <a:ext cx="288" cy="187"/>
                <a:chOff x="1344" y="2304"/>
                <a:chExt cx="288" cy="187"/>
              </a:xfrm>
            </p:grpSpPr>
            <p:sp>
              <p:nvSpPr>
                <p:cNvPr id="4269" name="Text Box 191"/>
                <p:cNvSpPr txBox="1">
                  <a:spLocks noChangeArrowheads="1"/>
                </p:cNvSpPr>
                <p:nvPr/>
              </p:nvSpPr>
              <p:spPr bwMode="auto">
                <a:xfrm>
                  <a:off x="1344" y="230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P</a:t>
                  </a:r>
                </a:p>
              </p:txBody>
            </p:sp>
            <p:sp>
              <p:nvSpPr>
                <p:cNvPr id="4270" name="Oval 192"/>
                <p:cNvSpPr>
                  <a:spLocks noChangeArrowheads="1"/>
                </p:cNvSpPr>
                <p:nvPr/>
              </p:nvSpPr>
              <p:spPr bwMode="auto">
                <a:xfrm>
                  <a:off x="1410" y="2322"/>
                  <a:ext cx="144" cy="144"/>
                </a:xfrm>
                <a:prstGeom prst="ellipse">
                  <a:avLst/>
                </a:prstGeom>
                <a:noFill/>
                <a:ln w="28575">
                  <a:solidFill>
                    <a:schemeClr val="accent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15" name="Group 193"/>
              <p:cNvGrpSpPr>
                <a:grpSpLocks/>
              </p:cNvGrpSpPr>
              <p:nvPr/>
            </p:nvGrpSpPr>
            <p:grpSpPr bwMode="auto">
              <a:xfrm>
                <a:off x="3656" y="2642"/>
                <a:ext cx="786" cy="712"/>
                <a:chOff x="3684" y="2646"/>
                <a:chExt cx="786" cy="712"/>
              </a:xfrm>
            </p:grpSpPr>
            <p:grpSp>
              <p:nvGrpSpPr>
                <p:cNvPr id="4118" name="Group 194"/>
                <p:cNvGrpSpPr>
                  <a:grpSpLocks/>
                </p:cNvGrpSpPr>
                <p:nvPr/>
              </p:nvGrpSpPr>
              <p:grpSpPr bwMode="auto">
                <a:xfrm>
                  <a:off x="3942" y="3132"/>
                  <a:ext cx="288" cy="187"/>
                  <a:chOff x="1344" y="2544"/>
                  <a:chExt cx="288" cy="187"/>
                </a:xfrm>
              </p:grpSpPr>
              <p:sp>
                <p:nvSpPr>
                  <p:cNvPr id="4267" name="Text Box 195"/>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68" name="Oval 196"/>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20" name="Group 197"/>
                <p:cNvGrpSpPr>
                  <a:grpSpLocks/>
                </p:cNvGrpSpPr>
                <p:nvPr/>
              </p:nvGrpSpPr>
              <p:grpSpPr bwMode="auto">
                <a:xfrm>
                  <a:off x="3942" y="2646"/>
                  <a:ext cx="288" cy="187"/>
                  <a:chOff x="1344" y="2544"/>
                  <a:chExt cx="288" cy="187"/>
                </a:xfrm>
              </p:grpSpPr>
              <p:sp>
                <p:nvSpPr>
                  <p:cNvPr id="4265" name="Text Box 198"/>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66" name="Oval 199"/>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22" name="Group 200"/>
                <p:cNvGrpSpPr>
                  <a:grpSpLocks/>
                </p:cNvGrpSpPr>
                <p:nvPr/>
              </p:nvGrpSpPr>
              <p:grpSpPr bwMode="auto">
                <a:xfrm>
                  <a:off x="3684" y="2910"/>
                  <a:ext cx="288" cy="187"/>
                  <a:chOff x="1344" y="2544"/>
                  <a:chExt cx="288" cy="187"/>
                </a:xfrm>
              </p:grpSpPr>
              <p:sp>
                <p:nvSpPr>
                  <p:cNvPr id="4263" name="Text Box 201"/>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64" name="Oval 202"/>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252" name="Line 203"/>
                <p:cNvSpPr>
                  <a:spLocks noChangeShapeType="1"/>
                </p:cNvSpPr>
                <p:nvPr/>
              </p:nvSpPr>
              <p:spPr bwMode="auto">
                <a:xfrm>
                  <a:off x="4086" y="306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38" name="Group 204"/>
                <p:cNvGrpSpPr>
                  <a:grpSpLocks/>
                </p:cNvGrpSpPr>
                <p:nvPr/>
              </p:nvGrpSpPr>
              <p:grpSpPr bwMode="auto">
                <a:xfrm>
                  <a:off x="3918" y="2905"/>
                  <a:ext cx="552" cy="187"/>
                  <a:chOff x="1980" y="2551"/>
                  <a:chExt cx="552" cy="187"/>
                </a:xfrm>
              </p:grpSpPr>
              <p:sp>
                <p:nvSpPr>
                  <p:cNvPr id="4259" name="Text Box 205"/>
                  <p:cNvSpPr txBox="1">
                    <a:spLocks noChangeArrowheads="1"/>
                  </p:cNvSpPr>
                  <p:nvPr/>
                </p:nvSpPr>
                <p:spPr bwMode="auto">
                  <a:xfrm>
                    <a:off x="2244" y="2551"/>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60" name="Oval 206"/>
                  <p:cNvSpPr>
                    <a:spLocks noChangeArrowheads="1"/>
                  </p:cNvSpPr>
                  <p:nvPr/>
                </p:nvSpPr>
                <p:spPr bwMode="auto">
                  <a:xfrm>
                    <a:off x="2316" y="2569"/>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261" name="Line 207"/>
                  <p:cNvSpPr>
                    <a:spLocks noChangeShapeType="1"/>
                  </p:cNvSpPr>
                  <p:nvPr/>
                </p:nvSpPr>
                <p:spPr bwMode="auto">
                  <a:xfrm rot="5400000">
                    <a:off x="2022" y="2592"/>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62" name="Line 208"/>
                  <p:cNvSpPr>
                    <a:spLocks noChangeShapeType="1"/>
                  </p:cNvSpPr>
                  <p:nvPr/>
                </p:nvSpPr>
                <p:spPr bwMode="auto">
                  <a:xfrm rot="5400000" flipV="1">
                    <a:off x="2022" y="2622"/>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254" name="Line 209"/>
                <p:cNvSpPr>
                  <a:spLocks noChangeShapeType="1"/>
                </p:cNvSpPr>
                <p:nvPr/>
              </p:nvSpPr>
              <p:spPr bwMode="auto">
                <a:xfrm>
                  <a:off x="4086" y="282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55" name="Line 210"/>
                <p:cNvSpPr>
                  <a:spLocks noChangeShapeType="1"/>
                </p:cNvSpPr>
                <p:nvPr/>
              </p:nvSpPr>
              <p:spPr bwMode="auto">
                <a:xfrm rot="5400000">
                  <a:off x="4206" y="295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39" name="Group 211"/>
                <p:cNvGrpSpPr>
                  <a:grpSpLocks/>
                </p:cNvGrpSpPr>
                <p:nvPr/>
              </p:nvGrpSpPr>
              <p:grpSpPr bwMode="auto">
                <a:xfrm>
                  <a:off x="4134" y="3119"/>
                  <a:ext cx="144" cy="239"/>
                  <a:chOff x="1254" y="2004"/>
                  <a:chExt cx="144" cy="239"/>
                </a:xfrm>
              </p:grpSpPr>
              <p:sp>
                <p:nvSpPr>
                  <p:cNvPr id="4257" name="Text Box 212"/>
                  <p:cNvSpPr txBox="1">
                    <a:spLocks noChangeArrowheads="1"/>
                  </p:cNvSpPr>
                  <p:nvPr/>
                </p:nvSpPr>
                <p:spPr bwMode="auto">
                  <a:xfrm>
                    <a:off x="1254" y="2004"/>
                    <a:ext cx="144" cy="239"/>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867" b="1" dirty="0">
                        <a:solidFill>
                          <a:srgbClr val="FF3300"/>
                        </a:solidFill>
                        <a:latin typeface="Verdana" pitchFamily="34" charset="0"/>
                        <a:ea typeface="ＭＳ Ｐゴシック" pitchFamily="34" charset="-128"/>
                      </a:rPr>
                      <a:t>-</a:t>
                    </a:r>
                  </a:p>
                </p:txBody>
              </p:sp>
              <p:sp>
                <p:nvSpPr>
                  <p:cNvPr id="4258" name="Oval 213"/>
                  <p:cNvSpPr>
                    <a:spLocks noChangeArrowheads="1"/>
                  </p:cNvSpPr>
                  <p:nvPr/>
                </p:nvSpPr>
                <p:spPr bwMode="auto">
                  <a:xfrm>
                    <a:off x="1274" y="2058"/>
                    <a:ext cx="112" cy="141"/>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grpSp>
            <p:nvGrpSpPr>
              <p:cNvPr id="4140" name="Group 214"/>
              <p:cNvGrpSpPr>
                <a:grpSpLocks/>
              </p:cNvGrpSpPr>
              <p:nvPr/>
            </p:nvGrpSpPr>
            <p:grpSpPr bwMode="auto">
              <a:xfrm>
                <a:off x="3910" y="2338"/>
                <a:ext cx="288" cy="187"/>
                <a:chOff x="1344" y="3312"/>
                <a:chExt cx="288" cy="187"/>
              </a:xfrm>
            </p:grpSpPr>
            <p:sp>
              <p:nvSpPr>
                <p:cNvPr id="4247" name="Text Box 215"/>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248" name="Oval 216"/>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41" name="Group 217"/>
              <p:cNvGrpSpPr>
                <a:grpSpLocks/>
              </p:cNvGrpSpPr>
              <p:nvPr/>
            </p:nvGrpSpPr>
            <p:grpSpPr bwMode="auto">
              <a:xfrm>
                <a:off x="1524" y="1290"/>
                <a:ext cx="1008" cy="763"/>
                <a:chOff x="1524" y="1290"/>
                <a:chExt cx="1008" cy="763"/>
              </a:xfrm>
            </p:grpSpPr>
            <p:grpSp>
              <p:nvGrpSpPr>
                <p:cNvPr id="4142" name="Group 218"/>
                <p:cNvGrpSpPr>
                  <a:grpSpLocks/>
                </p:cNvGrpSpPr>
                <p:nvPr/>
              </p:nvGrpSpPr>
              <p:grpSpPr bwMode="auto">
                <a:xfrm>
                  <a:off x="2004" y="1866"/>
                  <a:ext cx="288" cy="187"/>
                  <a:chOff x="1344" y="2544"/>
                  <a:chExt cx="288" cy="187"/>
                </a:xfrm>
              </p:grpSpPr>
              <p:sp>
                <p:nvSpPr>
                  <p:cNvPr id="4245" name="Text Box 219"/>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46" name="Oval 220"/>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43" name="Group 221"/>
                <p:cNvGrpSpPr>
                  <a:grpSpLocks/>
                </p:cNvGrpSpPr>
                <p:nvPr/>
              </p:nvGrpSpPr>
              <p:grpSpPr bwMode="auto">
                <a:xfrm>
                  <a:off x="2010" y="1639"/>
                  <a:ext cx="288" cy="187"/>
                  <a:chOff x="1344" y="2304"/>
                  <a:chExt cx="288" cy="187"/>
                </a:xfrm>
              </p:grpSpPr>
              <p:sp>
                <p:nvSpPr>
                  <p:cNvPr id="4243" name="Text Box 222"/>
                  <p:cNvSpPr txBox="1">
                    <a:spLocks noChangeArrowheads="1"/>
                  </p:cNvSpPr>
                  <p:nvPr/>
                </p:nvSpPr>
                <p:spPr bwMode="auto">
                  <a:xfrm>
                    <a:off x="1344" y="230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P</a:t>
                    </a:r>
                  </a:p>
                </p:txBody>
              </p:sp>
              <p:sp>
                <p:nvSpPr>
                  <p:cNvPr id="4244" name="Oval 223"/>
                  <p:cNvSpPr>
                    <a:spLocks noChangeArrowheads="1"/>
                  </p:cNvSpPr>
                  <p:nvPr/>
                </p:nvSpPr>
                <p:spPr bwMode="auto">
                  <a:xfrm>
                    <a:off x="1410" y="2322"/>
                    <a:ext cx="144" cy="144"/>
                  </a:xfrm>
                  <a:prstGeom prst="ellipse">
                    <a:avLst/>
                  </a:prstGeom>
                  <a:noFill/>
                  <a:ln w="28575">
                    <a:solidFill>
                      <a:schemeClr val="accent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44" name="Group 224"/>
                <p:cNvGrpSpPr>
                  <a:grpSpLocks/>
                </p:cNvGrpSpPr>
                <p:nvPr/>
              </p:nvGrpSpPr>
              <p:grpSpPr bwMode="auto">
                <a:xfrm>
                  <a:off x="2004" y="1380"/>
                  <a:ext cx="288" cy="187"/>
                  <a:chOff x="1344" y="2544"/>
                  <a:chExt cx="288" cy="187"/>
                </a:xfrm>
              </p:grpSpPr>
              <p:sp>
                <p:nvSpPr>
                  <p:cNvPr id="4241" name="Text Box 225"/>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42" name="Oval 226"/>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45" name="Group 227"/>
                <p:cNvGrpSpPr>
                  <a:grpSpLocks/>
                </p:cNvGrpSpPr>
                <p:nvPr/>
              </p:nvGrpSpPr>
              <p:grpSpPr bwMode="auto">
                <a:xfrm>
                  <a:off x="1746" y="1644"/>
                  <a:ext cx="288" cy="187"/>
                  <a:chOff x="1344" y="2544"/>
                  <a:chExt cx="288" cy="187"/>
                </a:xfrm>
              </p:grpSpPr>
              <p:sp>
                <p:nvSpPr>
                  <p:cNvPr id="4239" name="Text Box 228"/>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40" name="Oval 229"/>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224" name="Line 230"/>
                <p:cNvSpPr>
                  <a:spLocks noChangeShapeType="1"/>
                </p:cNvSpPr>
                <p:nvPr/>
              </p:nvSpPr>
              <p:spPr bwMode="auto">
                <a:xfrm>
                  <a:off x="2148" y="1800"/>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46" name="Group 231"/>
                <p:cNvGrpSpPr>
                  <a:grpSpLocks/>
                </p:cNvGrpSpPr>
                <p:nvPr/>
              </p:nvGrpSpPr>
              <p:grpSpPr bwMode="auto">
                <a:xfrm>
                  <a:off x="2226" y="1639"/>
                  <a:ext cx="306" cy="187"/>
                  <a:chOff x="1560" y="2347"/>
                  <a:chExt cx="306" cy="187"/>
                </a:xfrm>
              </p:grpSpPr>
              <p:sp>
                <p:nvSpPr>
                  <p:cNvPr id="4235" name="Text Box 232"/>
                  <p:cNvSpPr txBox="1">
                    <a:spLocks noChangeArrowheads="1"/>
                  </p:cNvSpPr>
                  <p:nvPr/>
                </p:nvSpPr>
                <p:spPr bwMode="auto">
                  <a:xfrm>
                    <a:off x="1578" y="2347"/>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36" name="Oval 233"/>
                  <p:cNvSpPr>
                    <a:spLocks noChangeArrowheads="1"/>
                  </p:cNvSpPr>
                  <p:nvPr/>
                </p:nvSpPr>
                <p:spPr bwMode="auto">
                  <a:xfrm>
                    <a:off x="1650" y="2365"/>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237" name="Line 234"/>
                  <p:cNvSpPr>
                    <a:spLocks noChangeShapeType="1"/>
                  </p:cNvSpPr>
                  <p:nvPr/>
                </p:nvSpPr>
                <p:spPr bwMode="auto">
                  <a:xfrm rot="5400000">
                    <a:off x="1602" y="238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38" name="Line 235"/>
                  <p:cNvSpPr>
                    <a:spLocks noChangeShapeType="1"/>
                  </p:cNvSpPr>
                  <p:nvPr/>
                </p:nvSpPr>
                <p:spPr bwMode="auto">
                  <a:xfrm rot="5400000" flipV="1">
                    <a:off x="1602" y="241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226" name="Line 236"/>
                <p:cNvSpPr>
                  <a:spLocks noChangeShapeType="1"/>
                </p:cNvSpPr>
                <p:nvPr/>
              </p:nvSpPr>
              <p:spPr bwMode="auto">
                <a:xfrm>
                  <a:off x="2148" y="1560"/>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27" name="Line 237"/>
                <p:cNvSpPr>
                  <a:spLocks noChangeShapeType="1"/>
                </p:cNvSpPr>
                <p:nvPr/>
              </p:nvSpPr>
              <p:spPr bwMode="auto">
                <a:xfrm rot="5400000">
                  <a:off x="2022" y="1692"/>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47" name="Group 238"/>
                <p:cNvGrpSpPr>
                  <a:grpSpLocks/>
                </p:cNvGrpSpPr>
                <p:nvPr/>
              </p:nvGrpSpPr>
              <p:grpSpPr bwMode="auto">
                <a:xfrm>
                  <a:off x="1524" y="1644"/>
                  <a:ext cx="288" cy="187"/>
                  <a:chOff x="1344" y="3312"/>
                  <a:chExt cx="288" cy="187"/>
                </a:xfrm>
              </p:grpSpPr>
              <p:sp>
                <p:nvSpPr>
                  <p:cNvPr id="4233" name="Text Box 239"/>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234" name="Oval 240"/>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229" name="Line 241"/>
                <p:cNvSpPr>
                  <a:spLocks noChangeShapeType="1"/>
                </p:cNvSpPr>
                <p:nvPr/>
              </p:nvSpPr>
              <p:spPr bwMode="auto">
                <a:xfrm rot="5400000">
                  <a:off x="1776" y="169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48" name="Group 242"/>
                <p:cNvGrpSpPr>
                  <a:grpSpLocks/>
                </p:cNvGrpSpPr>
                <p:nvPr/>
              </p:nvGrpSpPr>
              <p:grpSpPr bwMode="auto">
                <a:xfrm>
                  <a:off x="2166" y="1290"/>
                  <a:ext cx="198" cy="239"/>
                  <a:chOff x="2166" y="1290"/>
                  <a:chExt cx="198" cy="239"/>
                </a:xfrm>
              </p:grpSpPr>
              <p:sp>
                <p:nvSpPr>
                  <p:cNvPr id="4231" name="Text Box 243"/>
                  <p:cNvSpPr txBox="1">
                    <a:spLocks noChangeArrowheads="1"/>
                  </p:cNvSpPr>
                  <p:nvPr/>
                </p:nvSpPr>
                <p:spPr bwMode="auto">
                  <a:xfrm>
                    <a:off x="2166" y="1290"/>
                    <a:ext cx="198" cy="239"/>
                  </a:xfrm>
                  <a:prstGeom prst="rect">
                    <a:avLst/>
                  </a:prstGeom>
                  <a:noFill/>
                  <a:ln w="12700">
                    <a:noFill/>
                    <a:miter lim="800000"/>
                    <a:headEnd/>
                    <a:tailEnd/>
                  </a:ln>
                </p:spPr>
                <p:txBody>
                  <a:bodyPr wrap="square">
                    <a:spAutoFit/>
                  </a:bodyPr>
                  <a:lstStyle/>
                  <a:p>
                    <a:pPr algn="ctr" defTabSz="609585" eaLnBrk="0" fontAlgn="base" hangingPunct="0">
                      <a:spcBef>
                        <a:spcPct val="50000"/>
                      </a:spcBef>
                      <a:spcAft>
                        <a:spcPct val="0"/>
                      </a:spcAft>
                    </a:pPr>
                    <a:r>
                      <a:rPr lang="en-GB" sz="1867" b="1" dirty="0">
                        <a:solidFill>
                          <a:srgbClr val="FF3300"/>
                        </a:solidFill>
                        <a:latin typeface="Verdana" pitchFamily="34" charset="0"/>
                        <a:ea typeface="ＭＳ Ｐゴシック" pitchFamily="34" charset="-128"/>
                      </a:rPr>
                      <a:t>-</a:t>
                    </a:r>
                  </a:p>
                </p:txBody>
              </p:sp>
              <p:sp>
                <p:nvSpPr>
                  <p:cNvPr id="4232" name="Oval 244"/>
                  <p:cNvSpPr>
                    <a:spLocks noChangeArrowheads="1"/>
                  </p:cNvSpPr>
                  <p:nvPr/>
                </p:nvSpPr>
                <p:spPr bwMode="auto">
                  <a:xfrm>
                    <a:off x="2202" y="1344"/>
                    <a:ext cx="96" cy="152"/>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grpSp>
            <p:nvGrpSpPr>
              <p:cNvPr id="4149" name="Group 245"/>
              <p:cNvGrpSpPr>
                <a:grpSpLocks/>
              </p:cNvGrpSpPr>
              <p:nvPr/>
            </p:nvGrpSpPr>
            <p:grpSpPr bwMode="auto">
              <a:xfrm>
                <a:off x="1674" y="3158"/>
                <a:ext cx="1080" cy="673"/>
                <a:chOff x="1674" y="3126"/>
                <a:chExt cx="1080" cy="673"/>
              </a:xfrm>
            </p:grpSpPr>
            <p:grpSp>
              <p:nvGrpSpPr>
                <p:cNvPr id="4150" name="Group 246"/>
                <p:cNvGrpSpPr>
                  <a:grpSpLocks/>
                </p:cNvGrpSpPr>
                <p:nvPr/>
              </p:nvGrpSpPr>
              <p:grpSpPr bwMode="auto">
                <a:xfrm>
                  <a:off x="1980" y="3612"/>
                  <a:ext cx="288" cy="187"/>
                  <a:chOff x="1344" y="2544"/>
                  <a:chExt cx="288" cy="187"/>
                </a:xfrm>
              </p:grpSpPr>
              <p:sp>
                <p:nvSpPr>
                  <p:cNvPr id="4218" name="Text Box 247"/>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19" name="Oval 248"/>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51" name="Group 249"/>
                <p:cNvGrpSpPr>
                  <a:grpSpLocks/>
                </p:cNvGrpSpPr>
                <p:nvPr/>
              </p:nvGrpSpPr>
              <p:grpSpPr bwMode="auto">
                <a:xfrm>
                  <a:off x="1986" y="3385"/>
                  <a:ext cx="288" cy="187"/>
                  <a:chOff x="1344" y="2304"/>
                  <a:chExt cx="288" cy="187"/>
                </a:xfrm>
              </p:grpSpPr>
              <p:sp>
                <p:nvSpPr>
                  <p:cNvPr id="4216" name="Text Box 250"/>
                  <p:cNvSpPr txBox="1">
                    <a:spLocks noChangeArrowheads="1"/>
                  </p:cNvSpPr>
                  <p:nvPr/>
                </p:nvSpPr>
                <p:spPr bwMode="auto">
                  <a:xfrm>
                    <a:off x="1344" y="230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P</a:t>
                    </a:r>
                  </a:p>
                </p:txBody>
              </p:sp>
              <p:sp>
                <p:nvSpPr>
                  <p:cNvPr id="4217" name="Oval 251"/>
                  <p:cNvSpPr>
                    <a:spLocks noChangeArrowheads="1"/>
                  </p:cNvSpPr>
                  <p:nvPr/>
                </p:nvSpPr>
                <p:spPr bwMode="auto">
                  <a:xfrm>
                    <a:off x="1410" y="2322"/>
                    <a:ext cx="144" cy="144"/>
                  </a:xfrm>
                  <a:prstGeom prst="ellipse">
                    <a:avLst/>
                  </a:prstGeom>
                  <a:noFill/>
                  <a:ln w="28575">
                    <a:solidFill>
                      <a:schemeClr val="accent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52" name="Group 252"/>
                <p:cNvGrpSpPr>
                  <a:grpSpLocks/>
                </p:cNvGrpSpPr>
                <p:nvPr/>
              </p:nvGrpSpPr>
              <p:grpSpPr bwMode="auto">
                <a:xfrm>
                  <a:off x="1980" y="3126"/>
                  <a:ext cx="288" cy="187"/>
                  <a:chOff x="1344" y="2544"/>
                  <a:chExt cx="288" cy="187"/>
                </a:xfrm>
              </p:grpSpPr>
              <p:sp>
                <p:nvSpPr>
                  <p:cNvPr id="4214" name="Text Box 253"/>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15" name="Oval 254"/>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54" name="Group 255"/>
                <p:cNvGrpSpPr>
                  <a:grpSpLocks/>
                </p:cNvGrpSpPr>
                <p:nvPr/>
              </p:nvGrpSpPr>
              <p:grpSpPr bwMode="auto">
                <a:xfrm>
                  <a:off x="1722" y="3390"/>
                  <a:ext cx="288" cy="187"/>
                  <a:chOff x="1344" y="2544"/>
                  <a:chExt cx="288" cy="187"/>
                </a:xfrm>
              </p:grpSpPr>
              <p:sp>
                <p:nvSpPr>
                  <p:cNvPr id="4212" name="Text Box 256"/>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13" name="Oval 257"/>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199" name="Line 258"/>
                <p:cNvSpPr>
                  <a:spLocks noChangeShapeType="1"/>
                </p:cNvSpPr>
                <p:nvPr/>
              </p:nvSpPr>
              <p:spPr bwMode="auto">
                <a:xfrm>
                  <a:off x="2112" y="354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00" name="Text Box 259"/>
                <p:cNvSpPr txBox="1">
                  <a:spLocks noChangeArrowheads="1"/>
                </p:cNvSpPr>
                <p:nvPr/>
              </p:nvSpPr>
              <p:spPr bwMode="auto">
                <a:xfrm>
                  <a:off x="2220" y="3385"/>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201" name="Line 260"/>
                <p:cNvSpPr>
                  <a:spLocks noChangeShapeType="1"/>
                </p:cNvSpPr>
                <p:nvPr/>
              </p:nvSpPr>
              <p:spPr bwMode="auto">
                <a:xfrm rot="5400000">
                  <a:off x="2244" y="343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02" name="Line 261"/>
                <p:cNvSpPr>
                  <a:spLocks noChangeShapeType="1"/>
                </p:cNvSpPr>
                <p:nvPr/>
              </p:nvSpPr>
              <p:spPr bwMode="auto">
                <a:xfrm>
                  <a:off x="2124" y="330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203" name="Line 262"/>
                <p:cNvSpPr>
                  <a:spLocks noChangeShapeType="1"/>
                </p:cNvSpPr>
                <p:nvPr/>
              </p:nvSpPr>
              <p:spPr bwMode="auto">
                <a:xfrm rot="5400000">
                  <a:off x="1998" y="343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55" name="Group 263"/>
                <p:cNvGrpSpPr>
                  <a:grpSpLocks/>
                </p:cNvGrpSpPr>
                <p:nvPr/>
              </p:nvGrpSpPr>
              <p:grpSpPr bwMode="auto">
                <a:xfrm>
                  <a:off x="2466" y="3384"/>
                  <a:ext cx="288" cy="187"/>
                  <a:chOff x="1344" y="3312"/>
                  <a:chExt cx="288" cy="187"/>
                </a:xfrm>
              </p:grpSpPr>
              <p:sp>
                <p:nvSpPr>
                  <p:cNvPr id="4210" name="Text Box 264"/>
                  <p:cNvSpPr txBox="1">
                    <a:spLocks noChangeArrowheads="1"/>
                  </p:cNvSpPr>
                  <p:nvPr/>
                </p:nvSpPr>
                <p:spPr bwMode="auto">
                  <a:xfrm>
                    <a:off x="1344" y="3312"/>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H</a:t>
                    </a:r>
                  </a:p>
                </p:txBody>
              </p:sp>
              <p:sp>
                <p:nvSpPr>
                  <p:cNvPr id="4211" name="Oval 265"/>
                  <p:cNvSpPr>
                    <a:spLocks noChangeArrowheads="1"/>
                  </p:cNvSpPr>
                  <p:nvPr/>
                </p:nvSpPr>
                <p:spPr bwMode="auto">
                  <a:xfrm>
                    <a:off x="1416" y="3330"/>
                    <a:ext cx="144" cy="144"/>
                  </a:xfrm>
                  <a:prstGeom prst="ellipse">
                    <a:avLst/>
                  </a:prstGeom>
                  <a:noFill/>
                  <a:ln w="28575">
                    <a:solidFill>
                      <a:schemeClr val="tx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205" name="Line 266"/>
                <p:cNvSpPr>
                  <a:spLocks noChangeShapeType="1"/>
                </p:cNvSpPr>
                <p:nvPr/>
              </p:nvSpPr>
              <p:spPr bwMode="auto">
                <a:xfrm rot="5400000">
                  <a:off x="2490" y="3432"/>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56" name="Group 267"/>
                <p:cNvGrpSpPr>
                  <a:grpSpLocks/>
                </p:cNvGrpSpPr>
                <p:nvPr/>
              </p:nvGrpSpPr>
              <p:grpSpPr bwMode="auto">
                <a:xfrm>
                  <a:off x="1674" y="3306"/>
                  <a:ext cx="144" cy="162"/>
                  <a:chOff x="1254" y="2004"/>
                  <a:chExt cx="144" cy="162"/>
                </a:xfrm>
              </p:grpSpPr>
              <p:sp>
                <p:nvSpPr>
                  <p:cNvPr id="4208" name="Text Box 268"/>
                  <p:cNvSpPr txBox="1">
                    <a:spLocks noChangeArrowheads="1"/>
                  </p:cNvSpPr>
                  <p:nvPr/>
                </p:nvSpPr>
                <p:spPr bwMode="auto">
                  <a:xfrm>
                    <a:off x="1254" y="2004"/>
                    <a:ext cx="144" cy="162"/>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067" b="1" dirty="0">
                        <a:solidFill>
                          <a:srgbClr val="FF3300"/>
                        </a:solidFill>
                        <a:latin typeface="Verdana" pitchFamily="34" charset="0"/>
                        <a:ea typeface="ＭＳ Ｐゴシック" pitchFamily="34" charset="-128"/>
                      </a:rPr>
                      <a:t>-</a:t>
                    </a:r>
                  </a:p>
                </p:txBody>
              </p:sp>
              <p:sp>
                <p:nvSpPr>
                  <p:cNvPr id="4209" name="Oval 269"/>
                  <p:cNvSpPr>
                    <a:spLocks noChangeArrowheads="1"/>
                  </p:cNvSpPr>
                  <p:nvPr/>
                </p:nvSpPr>
                <p:spPr bwMode="auto">
                  <a:xfrm>
                    <a:off x="1290" y="2058"/>
                    <a:ext cx="96" cy="96"/>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207" name="Line 270"/>
                <p:cNvSpPr>
                  <a:spLocks noChangeShapeType="1"/>
                </p:cNvSpPr>
                <p:nvPr/>
              </p:nvSpPr>
              <p:spPr bwMode="auto">
                <a:xfrm>
                  <a:off x="2136" y="354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grpSp>
            <p:nvGrpSpPr>
              <p:cNvPr id="4157" name="Group 271"/>
              <p:cNvGrpSpPr>
                <a:grpSpLocks/>
              </p:cNvGrpSpPr>
              <p:nvPr/>
            </p:nvGrpSpPr>
            <p:grpSpPr bwMode="auto">
              <a:xfrm>
                <a:off x="3036" y="2342"/>
                <a:ext cx="786" cy="673"/>
                <a:chOff x="3036" y="2334"/>
                <a:chExt cx="786" cy="673"/>
              </a:xfrm>
            </p:grpSpPr>
            <p:grpSp>
              <p:nvGrpSpPr>
                <p:cNvPr id="4158" name="Group 272"/>
                <p:cNvGrpSpPr>
                  <a:grpSpLocks/>
                </p:cNvGrpSpPr>
                <p:nvPr/>
              </p:nvGrpSpPr>
              <p:grpSpPr bwMode="auto">
                <a:xfrm>
                  <a:off x="3294" y="2820"/>
                  <a:ext cx="288" cy="187"/>
                  <a:chOff x="1344" y="2544"/>
                  <a:chExt cx="288" cy="187"/>
                </a:xfrm>
              </p:grpSpPr>
              <p:sp>
                <p:nvSpPr>
                  <p:cNvPr id="4193" name="Text Box 273"/>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194" name="Oval 274"/>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59" name="Group 275"/>
                <p:cNvGrpSpPr>
                  <a:grpSpLocks/>
                </p:cNvGrpSpPr>
                <p:nvPr/>
              </p:nvGrpSpPr>
              <p:grpSpPr bwMode="auto">
                <a:xfrm>
                  <a:off x="3300" y="2593"/>
                  <a:ext cx="288" cy="187"/>
                  <a:chOff x="1344" y="2304"/>
                  <a:chExt cx="288" cy="187"/>
                </a:xfrm>
              </p:grpSpPr>
              <p:sp>
                <p:nvSpPr>
                  <p:cNvPr id="4191" name="Text Box 276"/>
                  <p:cNvSpPr txBox="1">
                    <a:spLocks noChangeArrowheads="1"/>
                  </p:cNvSpPr>
                  <p:nvPr/>
                </p:nvSpPr>
                <p:spPr bwMode="auto">
                  <a:xfrm>
                    <a:off x="1344" y="230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P</a:t>
                    </a:r>
                  </a:p>
                </p:txBody>
              </p:sp>
              <p:sp>
                <p:nvSpPr>
                  <p:cNvPr id="4192" name="Oval 277"/>
                  <p:cNvSpPr>
                    <a:spLocks noChangeArrowheads="1"/>
                  </p:cNvSpPr>
                  <p:nvPr/>
                </p:nvSpPr>
                <p:spPr bwMode="auto">
                  <a:xfrm>
                    <a:off x="1410" y="2322"/>
                    <a:ext cx="144" cy="144"/>
                  </a:xfrm>
                  <a:prstGeom prst="ellipse">
                    <a:avLst/>
                  </a:prstGeom>
                  <a:noFill/>
                  <a:ln w="28575">
                    <a:solidFill>
                      <a:schemeClr val="accent1"/>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72" name="Group 278"/>
                <p:cNvGrpSpPr>
                  <a:grpSpLocks/>
                </p:cNvGrpSpPr>
                <p:nvPr/>
              </p:nvGrpSpPr>
              <p:grpSpPr bwMode="auto">
                <a:xfrm>
                  <a:off x="3294" y="2334"/>
                  <a:ext cx="288" cy="187"/>
                  <a:chOff x="1344" y="2544"/>
                  <a:chExt cx="288" cy="187"/>
                </a:xfrm>
              </p:grpSpPr>
              <p:sp>
                <p:nvSpPr>
                  <p:cNvPr id="4189" name="Text Box 279"/>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190" name="Oval 280"/>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173" name="Group 281"/>
                <p:cNvGrpSpPr>
                  <a:grpSpLocks/>
                </p:cNvGrpSpPr>
                <p:nvPr/>
              </p:nvGrpSpPr>
              <p:grpSpPr bwMode="auto">
                <a:xfrm>
                  <a:off x="3036" y="2598"/>
                  <a:ext cx="288" cy="187"/>
                  <a:chOff x="1344" y="2544"/>
                  <a:chExt cx="288" cy="187"/>
                </a:xfrm>
              </p:grpSpPr>
              <p:sp>
                <p:nvSpPr>
                  <p:cNvPr id="4187" name="Text Box 282"/>
                  <p:cNvSpPr txBox="1">
                    <a:spLocks noChangeArrowheads="1"/>
                  </p:cNvSpPr>
                  <p:nvPr/>
                </p:nvSpPr>
                <p:spPr bwMode="auto">
                  <a:xfrm>
                    <a:off x="1344" y="254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188" name="Oval 283"/>
                  <p:cNvSpPr>
                    <a:spLocks noChangeArrowheads="1"/>
                  </p:cNvSpPr>
                  <p:nvPr/>
                </p:nvSpPr>
                <p:spPr bwMode="auto">
                  <a:xfrm>
                    <a:off x="1416" y="256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176" name="Line 284"/>
                <p:cNvSpPr>
                  <a:spLocks noChangeShapeType="1"/>
                </p:cNvSpPr>
                <p:nvPr/>
              </p:nvSpPr>
              <p:spPr bwMode="auto">
                <a:xfrm>
                  <a:off x="3438" y="2754"/>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74" name="Group 285"/>
                <p:cNvGrpSpPr>
                  <a:grpSpLocks/>
                </p:cNvGrpSpPr>
                <p:nvPr/>
              </p:nvGrpSpPr>
              <p:grpSpPr bwMode="auto">
                <a:xfrm>
                  <a:off x="3516" y="2593"/>
                  <a:ext cx="306" cy="187"/>
                  <a:chOff x="1560" y="2347"/>
                  <a:chExt cx="306" cy="187"/>
                </a:xfrm>
              </p:grpSpPr>
              <p:sp>
                <p:nvSpPr>
                  <p:cNvPr id="4183" name="Text Box 286"/>
                  <p:cNvSpPr txBox="1">
                    <a:spLocks noChangeArrowheads="1"/>
                  </p:cNvSpPr>
                  <p:nvPr/>
                </p:nvSpPr>
                <p:spPr bwMode="auto">
                  <a:xfrm>
                    <a:off x="1578" y="2347"/>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184" name="Oval 287"/>
                  <p:cNvSpPr>
                    <a:spLocks noChangeArrowheads="1"/>
                  </p:cNvSpPr>
                  <p:nvPr/>
                </p:nvSpPr>
                <p:spPr bwMode="auto">
                  <a:xfrm>
                    <a:off x="1650" y="2365"/>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185" name="Line 288"/>
                  <p:cNvSpPr>
                    <a:spLocks noChangeShapeType="1"/>
                  </p:cNvSpPr>
                  <p:nvPr/>
                </p:nvSpPr>
                <p:spPr bwMode="auto">
                  <a:xfrm rot="5400000">
                    <a:off x="1602" y="238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186" name="Line 289"/>
                  <p:cNvSpPr>
                    <a:spLocks noChangeShapeType="1"/>
                  </p:cNvSpPr>
                  <p:nvPr/>
                </p:nvSpPr>
                <p:spPr bwMode="auto">
                  <a:xfrm rot="5400000" flipV="1">
                    <a:off x="1602" y="241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178" name="Line 290"/>
                <p:cNvSpPr>
                  <a:spLocks noChangeShapeType="1"/>
                </p:cNvSpPr>
                <p:nvPr/>
              </p:nvSpPr>
              <p:spPr bwMode="auto">
                <a:xfrm>
                  <a:off x="3438" y="2514"/>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179" name="Line 291"/>
                <p:cNvSpPr>
                  <a:spLocks noChangeShapeType="1"/>
                </p:cNvSpPr>
                <p:nvPr/>
              </p:nvSpPr>
              <p:spPr bwMode="auto">
                <a:xfrm rot="5400000">
                  <a:off x="3312" y="2646"/>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175" name="Group 292"/>
                <p:cNvGrpSpPr>
                  <a:grpSpLocks/>
                </p:cNvGrpSpPr>
                <p:nvPr/>
              </p:nvGrpSpPr>
              <p:grpSpPr bwMode="auto">
                <a:xfrm>
                  <a:off x="3216" y="2352"/>
                  <a:ext cx="156" cy="239"/>
                  <a:chOff x="1242" y="2004"/>
                  <a:chExt cx="156" cy="239"/>
                </a:xfrm>
              </p:grpSpPr>
              <p:sp>
                <p:nvSpPr>
                  <p:cNvPr id="4181" name="Text Box 293"/>
                  <p:cNvSpPr txBox="1">
                    <a:spLocks noChangeArrowheads="1"/>
                  </p:cNvSpPr>
                  <p:nvPr/>
                </p:nvSpPr>
                <p:spPr bwMode="auto">
                  <a:xfrm>
                    <a:off x="1242" y="2004"/>
                    <a:ext cx="156" cy="239"/>
                  </a:xfrm>
                  <a:prstGeom prst="rect">
                    <a:avLst/>
                  </a:prstGeom>
                  <a:noFill/>
                  <a:ln w="12700">
                    <a:noFill/>
                    <a:miter lim="800000"/>
                    <a:headEnd/>
                    <a:tailEnd/>
                  </a:ln>
                </p:spPr>
                <p:txBody>
                  <a:bodyPr wrap="square">
                    <a:spAutoFit/>
                  </a:bodyPr>
                  <a:lstStyle/>
                  <a:p>
                    <a:pPr algn="ctr" defTabSz="609585" eaLnBrk="0" fontAlgn="base" hangingPunct="0">
                      <a:spcBef>
                        <a:spcPct val="50000"/>
                      </a:spcBef>
                      <a:spcAft>
                        <a:spcPct val="0"/>
                      </a:spcAft>
                    </a:pPr>
                    <a:r>
                      <a:rPr lang="en-GB" sz="1867" b="1" dirty="0">
                        <a:solidFill>
                          <a:srgbClr val="FF3300"/>
                        </a:solidFill>
                        <a:latin typeface="Verdana" pitchFamily="34" charset="0"/>
                        <a:ea typeface="ＭＳ Ｐゴシック" pitchFamily="34" charset="-128"/>
                      </a:rPr>
                      <a:t>-</a:t>
                    </a:r>
                  </a:p>
                </p:txBody>
              </p:sp>
              <p:sp>
                <p:nvSpPr>
                  <p:cNvPr id="4182" name="Oval 294"/>
                  <p:cNvSpPr>
                    <a:spLocks noChangeArrowheads="1"/>
                  </p:cNvSpPr>
                  <p:nvPr/>
                </p:nvSpPr>
                <p:spPr bwMode="auto">
                  <a:xfrm>
                    <a:off x="1274" y="2058"/>
                    <a:ext cx="112" cy="150"/>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grpSp>
            <p:nvGrpSpPr>
              <p:cNvPr id="4177" name="Group 295"/>
              <p:cNvGrpSpPr>
                <a:grpSpLocks/>
              </p:cNvGrpSpPr>
              <p:nvPr/>
            </p:nvGrpSpPr>
            <p:grpSpPr bwMode="auto">
              <a:xfrm>
                <a:off x="1389" y="1978"/>
                <a:ext cx="2787" cy="1199"/>
                <a:chOff x="612" y="1983"/>
                <a:chExt cx="2787" cy="1199"/>
              </a:xfrm>
            </p:grpSpPr>
            <p:sp>
              <p:nvSpPr>
                <p:cNvPr id="4153" name="AutoShape 296"/>
                <p:cNvSpPr>
                  <a:spLocks noChangeArrowheads="1"/>
                </p:cNvSpPr>
                <p:nvPr/>
              </p:nvSpPr>
              <p:spPr bwMode="auto">
                <a:xfrm>
                  <a:off x="708" y="2102"/>
                  <a:ext cx="2592" cy="986"/>
                </a:xfrm>
                <a:prstGeom prst="hexagon">
                  <a:avLst>
                    <a:gd name="adj" fmla="val 65720"/>
                    <a:gd name="vf" fmla="val 115470"/>
                  </a:avLst>
                </a:prstGeom>
                <a:noFill/>
                <a:ln w="19050">
                  <a:solidFill>
                    <a:srgbClr val="CC0000"/>
                  </a:solidFill>
                  <a:miter lim="800000"/>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grpSp>
              <p:nvGrpSpPr>
                <p:cNvPr id="4180" name="Group 297"/>
                <p:cNvGrpSpPr>
                  <a:grpSpLocks/>
                </p:cNvGrpSpPr>
                <p:nvPr/>
              </p:nvGrpSpPr>
              <p:grpSpPr bwMode="auto">
                <a:xfrm>
                  <a:off x="612" y="2469"/>
                  <a:ext cx="240" cy="200"/>
                  <a:chOff x="1371" y="2409"/>
                  <a:chExt cx="240" cy="200"/>
                </a:xfrm>
              </p:grpSpPr>
              <p:sp>
                <p:nvSpPr>
                  <p:cNvPr id="4170" name="Oval 298"/>
                  <p:cNvSpPr>
                    <a:spLocks noChangeArrowheads="1"/>
                  </p:cNvSpPr>
                  <p:nvPr/>
                </p:nvSpPr>
                <p:spPr bwMode="auto">
                  <a:xfrm>
                    <a:off x="1419" y="2448"/>
                    <a:ext cx="144" cy="144"/>
                  </a:xfrm>
                  <a:prstGeom prst="ellipse">
                    <a:avLst/>
                  </a:prstGeom>
                  <a:solidFill>
                    <a:srgbClr val="CC0000"/>
                  </a:solidFill>
                  <a:ln w="12700">
                    <a:solidFill>
                      <a:srgbClr val="CC00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171" name="Text Box 299"/>
                  <p:cNvSpPr txBox="1">
                    <a:spLocks noChangeArrowheads="1"/>
                  </p:cNvSpPr>
                  <p:nvPr/>
                </p:nvSpPr>
                <p:spPr bwMode="auto">
                  <a:xfrm>
                    <a:off x="1371" y="2409"/>
                    <a:ext cx="240" cy="200"/>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467" b="1" dirty="0">
                        <a:solidFill>
                          <a:prstClr val="white"/>
                        </a:solidFill>
                        <a:ea typeface="ＭＳ Ｐゴシック" pitchFamily="34" charset="-128"/>
                      </a:rPr>
                      <a:t>1</a:t>
                    </a:r>
                  </a:p>
                </p:txBody>
              </p:sp>
            </p:grpSp>
            <p:grpSp>
              <p:nvGrpSpPr>
                <p:cNvPr id="4195" name="Group 300"/>
                <p:cNvGrpSpPr>
                  <a:grpSpLocks/>
                </p:cNvGrpSpPr>
                <p:nvPr/>
              </p:nvGrpSpPr>
              <p:grpSpPr bwMode="auto">
                <a:xfrm>
                  <a:off x="3159" y="2464"/>
                  <a:ext cx="240" cy="200"/>
                  <a:chOff x="1371" y="2401"/>
                  <a:chExt cx="240" cy="200"/>
                </a:xfrm>
              </p:grpSpPr>
              <p:sp>
                <p:nvSpPr>
                  <p:cNvPr id="4168" name="Oval 301"/>
                  <p:cNvSpPr>
                    <a:spLocks noChangeArrowheads="1"/>
                  </p:cNvSpPr>
                  <p:nvPr/>
                </p:nvSpPr>
                <p:spPr bwMode="auto">
                  <a:xfrm>
                    <a:off x="1419" y="2448"/>
                    <a:ext cx="144" cy="144"/>
                  </a:xfrm>
                  <a:prstGeom prst="ellipse">
                    <a:avLst/>
                  </a:prstGeom>
                  <a:solidFill>
                    <a:srgbClr val="CC0000"/>
                  </a:solidFill>
                  <a:ln w="12700">
                    <a:solidFill>
                      <a:srgbClr val="CC00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169" name="Text Box 302"/>
                  <p:cNvSpPr txBox="1">
                    <a:spLocks noChangeArrowheads="1"/>
                  </p:cNvSpPr>
                  <p:nvPr/>
                </p:nvSpPr>
                <p:spPr bwMode="auto">
                  <a:xfrm>
                    <a:off x="1371" y="2401"/>
                    <a:ext cx="240" cy="200"/>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467" b="1" dirty="0">
                        <a:solidFill>
                          <a:prstClr val="white"/>
                        </a:solidFill>
                        <a:ea typeface="ＭＳ Ｐゴシック" pitchFamily="34" charset="-128"/>
                      </a:rPr>
                      <a:t>4</a:t>
                    </a:r>
                  </a:p>
                </p:txBody>
              </p:sp>
            </p:grpSp>
            <p:grpSp>
              <p:nvGrpSpPr>
                <p:cNvPr id="4196" name="Group 303"/>
                <p:cNvGrpSpPr>
                  <a:grpSpLocks/>
                </p:cNvGrpSpPr>
                <p:nvPr/>
              </p:nvGrpSpPr>
              <p:grpSpPr bwMode="auto">
                <a:xfrm>
                  <a:off x="2517" y="1983"/>
                  <a:ext cx="240" cy="213"/>
                  <a:chOff x="1371" y="2409"/>
                  <a:chExt cx="240" cy="213"/>
                </a:xfrm>
              </p:grpSpPr>
              <p:sp>
                <p:nvSpPr>
                  <p:cNvPr id="4166" name="Oval 304"/>
                  <p:cNvSpPr>
                    <a:spLocks noChangeArrowheads="1"/>
                  </p:cNvSpPr>
                  <p:nvPr/>
                </p:nvSpPr>
                <p:spPr bwMode="auto">
                  <a:xfrm>
                    <a:off x="1419" y="2448"/>
                    <a:ext cx="144" cy="144"/>
                  </a:xfrm>
                  <a:prstGeom prst="ellipse">
                    <a:avLst/>
                  </a:prstGeom>
                  <a:solidFill>
                    <a:srgbClr val="CC0000"/>
                  </a:solidFill>
                  <a:ln w="12700">
                    <a:solidFill>
                      <a:srgbClr val="CC00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167" name="Text Box 305"/>
                  <p:cNvSpPr txBox="1">
                    <a:spLocks noChangeArrowheads="1"/>
                  </p:cNvSpPr>
                  <p:nvPr/>
                </p:nvSpPr>
                <p:spPr bwMode="auto">
                  <a:xfrm>
                    <a:off x="1371" y="2409"/>
                    <a:ext cx="240"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dirty="0">
                        <a:solidFill>
                          <a:prstClr val="white"/>
                        </a:solidFill>
                        <a:ea typeface="ＭＳ Ｐゴシック" pitchFamily="34" charset="-128"/>
                      </a:rPr>
                      <a:t>3</a:t>
                    </a:r>
                  </a:p>
                </p:txBody>
              </p:sp>
            </p:grpSp>
            <p:grpSp>
              <p:nvGrpSpPr>
                <p:cNvPr id="4197" name="Group 306"/>
                <p:cNvGrpSpPr>
                  <a:grpSpLocks/>
                </p:cNvGrpSpPr>
                <p:nvPr/>
              </p:nvGrpSpPr>
              <p:grpSpPr bwMode="auto">
                <a:xfrm>
                  <a:off x="1239" y="2008"/>
                  <a:ext cx="240" cy="213"/>
                  <a:chOff x="1371" y="2419"/>
                  <a:chExt cx="240" cy="213"/>
                </a:xfrm>
              </p:grpSpPr>
              <p:sp>
                <p:nvSpPr>
                  <p:cNvPr id="4164" name="Oval 307"/>
                  <p:cNvSpPr>
                    <a:spLocks noChangeArrowheads="1"/>
                  </p:cNvSpPr>
                  <p:nvPr/>
                </p:nvSpPr>
                <p:spPr bwMode="auto">
                  <a:xfrm>
                    <a:off x="1419" y="2448"/>
                    <a:ext cx="144" cy="144"/>
                  </a:xfrm>
                  <a:prstGeom prst="ellipse">
                    <a:avLst/>
                  </a:prstGeom>
                  <a:solidFill>
                    <a:srgbClr val="CC0000"/>
                  </a:solidFill>
                  <a:ln w="12700">
                    <a:solidFill>
                      <a:srgbClr val="CC00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165" name="Text Box 308"/>
                  <p:cNvSpPr txBox="1">
                    <a:spLocks noChangeArrowheads="1"/>
                  </p:cNvSpPr>
                  <p:nvPr/>
                </p:nvSpPr>
                <p:spPr bwMode="auto">
                  <a:xfrm>
                    <a:off x="1371" y="2419"/>
                    <a:ext cx="240" cy="213"/>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prstClr val="white"/>
                        </a:solidFill>
                        <a:ea typeface="ＭＳ Ｐゴシック" pitchFamily="34" charset="-128"/>
                      </a:rPr>
                      <a:t>2</a:t>
                    </a:r>
                  </a:p>
                </p:txBody>
              </p:sp>
            </p:grpSp>
            <p:grpSp>
              <p:nvGrpSpPr>
                <p:cNvPr id="4198" name="Group 309"/>
                <p:cNvGrpSpPr>
                  <a:grpSpLocks/>
                </p:cNvGrpSpPr>
                <p:nvPr/>
              </p:nvGrpSpPr>
              <p:grpSpPr bwMode="auto">
                <a:xfrm>
                  <a:off x="2550" y="2959"/>
                  <a:ext cx="240" cy="200"/>
                  <a:chOff x="1371" y="2401"/>
                  <a:chExt cx="240" cy="200"/>
                </a:xfrm>
              </p:grpSpPr>
              <p:sp>
                <p:nvSpPr>
                  <p:cNvPr id="4162" name="Oval 310"/>
                  <p:cNvSpPr>
                    <a:spLocks noChangeArrowheads="1"/>
                  </p:cNvSpPr>
                  <p:nvPr/>
                </p:nvSpPr>
                <p:spPr bwMode="auto">
                  <a:xfrm>
                    <a:off x="1419" y="2448"/>
                    <a:ext cx="144" cy="144"/>
                  </a:xfrm>
                  <a:prstGeom prst="ellipse">
                    <a:avLst/>
                  </a:prstGeom>
                  <a:solidFill>
                    <a:srgbClr val="CC0000"/>
                  </a:solidFill>
                  <a:ln w="12700">
                    <a:solidFill>
                      <a:srgbClr val="CC00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163" name="Text Box 311"/>
                  <p:cNvSpPr txBox="1">
                    <a:spLocks noChangeArrowheads="1"/>
                  </p:cNvSpPr>
                  <p:nvPr/>
                </p:nvSpPr>
                <p:spPr bwMode="auto">
                  <a:xfrm>
                    <a:off x="1371" y="2401"/>
                    <a:ext cx="240" cy="200"/>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467" b="1" dirty="0">
                        <a:solidFill>
                          <a:prstClr val="white"/>
                        </a:solidFill>
                        <a:ea typeface="ＭＳ Ｐゴシック" pitchFamily="34" charset="-128"/>
                      </a:rPr>
                      <a:t>5</a:t>
                    </a:r>
                  </a:p>
                </p:txBody>
              </p:sp>
            </p:grpSp>
            <p:grpSp>
              <p:nvGrpSpPr>
                <p:cNvPr id="4204" name="Group 312"/>
                <p:cNvGrpSpPr>
                  <a:grpSpLocks/>
                </p:cNvGrpSpPr>
                <p:nvPr/>
              </p:nvGrpSpPr>
              <p:grpSpPr bwMode="auto">
                <a:xfrm>
                  <a:off x="1218" y="2982"/>
                  <a:ext cx="240" cy="200"/>
                  <a:chOff x="1371" y="2406"/>
                  <a:chExt cx="240" cy="200"/>
                </a:xfrm>
              </p:grpSpPr>
              <p:sp>
                <p:nvSpPr>
                  <p:cNvPr id="4160" name="Oval 313"/>
                  <p:cNvSpPr>
                    <a:spLocks noChangeArrowheads="1"/>
                  </p:cNvSpPr>
                  <p:nvPr/>
                </p:nvSpPr>
                <p:spPr bwMode="auto">
                  <a:xfrm>
                    <a:off x="1419" y="2448"/>
                    <a:ext cx="144" cy="144"/>
                  </a:xfrm>
                  <a:prstGeom prst="ellipse">
                    <a:avLst/>
                  </a:prstGeom>
                  <a:solidFill>
                    <a:srgbClr val="CC0000"/>
                  </a:solidFill>
                  <a:ln w="12700">
                    <a:solidFill>
                      <a:srgbClr val="CC00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161" name="Text Box 314"/>
                  <p:cNvSpPr txBox="1">
                    <a:spLocks noChangeArrowheads="1"/>
                  </p:cNvSpPr>
                  <p:nvPr/>
                </p:nvSpPr>
                <p:spPr bwMode="auto">
                  <a:xfrm>
                    <a:off x="1371" y="2406"/>
                    <a:ext cx="240" cy="200"/>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467" b="1" dirty="0">
                        <a:solidFill>
                          <a:prstClr val="white"/>
                        </a:solidFill>
                        <a:ea typeface="ＭＳ Ｐゴシック" pitchFamily="34" charset="-128"/>
                      </a:rPr>
                      <a:t>6</a:t>
                    </a:r>
                  </a:p>
                </p:txBody>
              </p:sp>
            </p:grpSp>
          </p:grpSp>
        </p:grpSp>
      </p:grpSp>
      <p:grpSp>
        <p:nvGrpSpPr>
          <p:cNvPr id="4220" name="Group 316"/>
          <p:cNvGrpSpPr>
            <a:grpSpLocks/>
          </p:cNvGrpSpPr>
          <p:nvPr/>
        </p:nvGrpSpPr>
        <p:grpSpPr bwMode="auto">
          <a:xfrm>
            <a:off x="239350" y="5016500"/>
            <a:ext cx="3951817" cy="1447800"/>
            <a:chOff x="140" y="3120"/>
            <a:chExt cx="1867" cy="912"/>
          </a:xfrm>
        </p:grpSpPr>
        <p:sp>
          <p:nvSpPr>
            <p:cNvPr id="4109" name="Oval 317"/>
            <p:cNvSpPr>
              <a:spLocks noChangeArrowheads="1"/>
            </p:cNvSpPr>
            <p:nvPr/>
          </p:nvSpPr>
          <p:spPr bwMode="auto">
            <a:xfrm>
              <a:off x="1218" y="3154"/>
              <a:ext cx="192" cy="192"/>
            </a:xfrm>
            <a:prstGeom prst="ellipse">
              <a:avLst/>
            </a:prstGeom>
            <a:noFill/>
            <a:ln w="28575">
              <a:solidFill>
                <a:schemeClr val="accent2"/>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nvGrpSpPr>
            <p:cNvPr id="4221" name="Group 318"/>
            <p:cNvGrpSpPr>
              <a:grpSpLocks/>
            </p:cNvGrpSpPr>
            <p:nvPr/>
          </p:nvGrpSpPr>
          <p:grpSpPr bwMode="auto">
            <a:xfrm>
              <a:off x="140" y="3120"/>
              <a:ext cx="1867" cy="912"/>
              <a:chOff x="140" y="3120"/>
              <a:chExt cx="1867" cy="912"/>
            </a:xfrm>
          </p:grpSpPr>
          <p:sp>
            <p:nvSpPr>
              <p:cNvPr id="4111" name="Text Box 319"/>
              <p:cNvSpPr txBox="1">
                <a:spLocks noChangeArrowheads="1"/>
              </p:cNvSpPr>
              <p:nvPr/>
            </p:nvSpPr>
            <p:spPr bwMode="auto">
              <a:xfrm>
                <a:off x="594" y="3394"/>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112" name="Oval 320"/>
              <p:cNvSpPr>
                <a:spLocks noChangeArrowheads="1"/>
              </p:cNvSpPr>
              <p:nvPr/>
            </p:nvSpPr>
            <p:spPr bwMode="auto">
              <a:xfrm>
                <a:off x="666" y="3412"/>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113" name="Line 321"/>
              <p:cNvSpPr>
                <a:spLocks noChangeShapeType="1"/>
              </p:cNvSpPr>
              <p:nvPr/>
            </p:nvSpPr>
            <p:spPr bwMode="auto">
              <a:xfrm flipH="1" flipV="1">
                <a:off x="1500" y="3298"/>
                <a:ext cx="240" cy="96"/>
              </a:xfrm>
              <a:prstGeom prst="line">
                <a:avLst/>
              </a:prstGeom>
              <a:noFill/>
              <a:ln w="28575">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222" name="Group 322"/>
              <p:cNvGrpSpPr>
                <a:grpSpLocks/>
              </p:cNvGrpSpPr>
              <p:nvPr/>
            </p:nvGrpSpPr>
            <p:grpSpPr bwMode="auto">
              <a:xfrm>
                <a:off x="1068" y="3202"/>
                <a:ext cx="198" cy="162"/>
                <a:chOff x="2592" y="1248"/>
                <a:chExt cx="198" cy="162"/>
              </a:xfrm>
            </p:grpSpPr>
            <p:sp>
              <p:nvSpPr>
                <p:cNvPr id="4135" name="Text Box 323"/>
                <p:cNvSpPr txBox="1">
                  <a:spLocks noChangeArrowheads="1"/>
                </p:cNvSpPr>
                <p:nvPr/>
              </p:nvSpPr>
              <p:spPr bwMode="auto">
                <a:xfrm>
                  <a:off x="2592" y="1248"/>
                  <a:ext cx="198" cy="162"/>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067" b="1" dirty="0">
                      <a:solidFill>
                        <a:srgbClr val="FF3300"/>
                      </a:solidFill>
                      <a:latin typeface="Verdana" pitchFamily="34" charset="0"/>
                      <a:ea typeface="ＭＳ Ｐゴシック" pitchFamily="34" charset="-128"/>
                    </a:rPr>
                    <a:t>+</a:t>
                  </a:r>
                </a:p>
              </p:txBody>
            </p:sp>
            <p:sp>
              <p:nvSpPr>
                <p:cNvPr id="4136" name="Oval 324"/>
                <p:cNvSpPr>
                  <a:spLocks noChangeArrowheads="1"/>
                </p:cNvSpPr>
                <p:nvPr/>
              </p:nvSpPr>
              <p:spPr bwMode="auto">
                <a:xfrm>
                  <a:off x="2640" y="1290"/>
                  <a:ext cx="96" cy="96"/>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grpSp>
            <p:nvGrpSpPr>
              <p:cNvPr id="4223" name="Group 325"/>
              <p:cNvGrpSpPr>
                <a:grpSpLocks/>
              </p:cNvGrpSpPr>
              <p:nvPr/>
            </p:nvGrpSpPr>
            <p:grpSpPr bwMode="auto">
              <a:xfrm>
                <a:off x="1362" y="3202"/>
                <a:ext cx="198" cy="162"/>
                <a:chOff x="2592" y="1248"/>
                <a:chExt cx="198" cy="162"/>
              </a:xfrm>
            </p:grpSpPr>
            <p:sp>
              <p:nvSpPr>
                <p:cNvPr id="4133" name="Text Box 326"/>
                <p:cNvSpPr txBox="1">
                  <a:spLocks noChangeArrowheads="1"/>
                </p:cNvSpPr>
                <p:nvPr/>
              </p:nvSpPr>
              <p:spPr bwMode="auto">
                <a:xfrm>
                  <a:off x="2592" y="1248"/>
                  <a:ext cx="198" cy="162"/>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067" b="1" dirty="0">
                      <a:solidFill>
                        <a:srgbClr val="FF3300"/>
                      </a:solidFill>
                      <a:latin typeface="Verdana" pitchFamily="34" charset="0"/>
                      <a:ea typeface="ＭＳ Ｐゴシック" pitchFamily="34" charset="-128"/>
                    </a:rPr>
                    <a:t>+</a:t>
                  </a:r>
                </a:p>
              </p:txBody>
            </p:sp>
            <p:sp>
              <p:nvSpPr>
                <p:cNvPr id="4134" name="Oval 327"/>
                <p:cNvSpPr>
                  <a:spLocks noChangeArrowheads="1"/>
                </p:cNvSpPr>
                <p:nvPr/>
              </p:nvSpPr>
              <p:spPr bwMode="auto">
                <a:xfrm>
                  <a:off x="2640" y="1290"/>
                  <a:ext cx="96" cy="96"/>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116" name="Text Box 328"/>
              <p:cNvSpPr txBox="1">
                <a:spLocks noChangeArrowheads="1"/>
              </p:cNvSpPr>
              <p:nvPr/>
            </p:nvSpPr>
            <p:spPr bwMode="auto">
              <a:xfrm>
                <a:off x="1170" y="3154"/>
                <a:ext cx="288" cy="200"/>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467" b="1" dirty="0" err="1">
                    <a:solidFill>
                      <a:prstClr val="black"/>
                    </a:solidFill>
                    <a:latin typeface="Verdana" pitchFamily="34" charset="0"/>
                    <a:ea typeface="ＭＳ Ｐゴシック" pitchFamily="34" charset="-128"/>
                  </a:rPr>
                  <a:t>Ca</a:t>
                </a:r>
                <a:endParaRPr lang="en-GB" sz="1467" b="1" dirty="0">
                  <a:solidFill>
                    <a:prstClr val="black"/>
                  </a:solidFill>
                  <a:latin typeface="Verdana" pitchFamily="34" charset="0"/>
                  <a:ea typeface="ＭＳ Ｐゴシック" pitchFamily="34" charset="-128"/>
                </a:endParaRPr>
              </a:p>
            </p:txBody>
          </p:sp>
          <p:sp>
            <p:nvSpPr>
              <p:cNvPr id="4117" name="Line 329"/>
              <p:cNvSpPr>
                <a:spLocks noChangeShapeType="1"/>
              </p:cNvSpPr>
              <p:nvPr/>
            </p:nvSpPr>
            <p:spPr bwMode="auto">
              <a:xfrm flipV="1">
                <a:off x="900" y="3324"/>
                <a:ext cx="156" cy="63"/>
              </a:xfrm>
              <a:prstGeom prst="line">
                <a:avLst/>
              </a:prstGeom>
              <a:noFill/>
              <a:ln w="28575">
                <a:solidFill>
                  <a:srgbClr val="FF9933"/>
                </a:solidFill>
                <a:prstDash val="sysDot"/>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225" name="Group 330"/>
              <p:cNvGrpSpPr>
                <a:grpSpLocks/>
              </p:cNvGrpSpPr>
              <p:nvPr/>
            </p:nvGrpSpPr>
            <p:grpSpPr bwMode="auto">
              <a:xfrm>
                <a:off x="594" y="3646"/>
                <a:ext cx="288" cy="187"/>
                <a:chOff x="594" y="3646"/>
                <a:chExt cx="288" cy="187"/>
              </a:xfrm>
            </p:grpSpPr>
            <p:sp>
              <p:nvSpPr>
                <p:cNvPr id="4131" name="Text Box 331"/>
                <p:cNvSpPr txBox="1">
                  <a:spLocks noChangeArrowheads="1"/>
                </p:cNvSpPr>
                <p:nvPr/>
              </p:nvSpPr>
              <p:spPr bwMode="auto">
                <a:xfrm>
                  <a:off x="594" y="3646"/>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C</a:t>
                  </a:r>
                </a:p>
              </p:txBody>
            </p:sp>
            <p:sp>
              <p:nvSpPr>
                <p:cNvPr id="4132" name="Oval 332"/>
                <p:cNvSpPr>
                  <a:spLocks noChangeArrowheads="1"/>
                </p:cNvSpPr>
                <p:nvPr/>
              </p:nvSpPr>
              <p:spPr bwMode="auto">
                <a:xfrm>
                  <a:off x="666" y="3664"/>
                  <a:ext cx="144" cy="144"/>
                </a:xfrm>
                <a:prstGeom prst="ellipse">
                  <a:avLst/>
                </a:prstGeom>
                <a:noFill/>
                <a:ln w="28575">
                  <a:solidFill>
                    <a:srgbClr val="CC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119" name="Line 333"/>
              <p:cNvSpPr>
                <a:spLocks noChangeShapeType="1"/>
              </p:cNvSpPr>
              <p:nvPr/>
            </p:nvSpPr>
            <p:spPr bwMode="auto">
              <a:xfrm rot="5400000">
                <a:off x="624" y="3702"/>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228" name="Group 334"/>
              <p:cNvGrpSpPr>
                <a:grpSpLocks/>
              </p:cNvGrpSpPr>
              <p:nvPr/>
            </p:nvGrpSpPr>
            <p:grpSpPr bwMode="auto">
              <a:xfrm>
                <a:off x="816" y="3653"/>
                <a:ext cx="306" cy="187"/>
                <a:chOff x="1560" y="2347"/>
                <a:chExt cx="306" cy="187"/>
              </a:xfrm>
            </p:grpSpPr>
            <p:sp>
              <p:nvSpPr>
                <p:cNvPr id="4127" name="Text Box 335"/>
                <p:cNvSpPr txBox="1">
                  <a:spLocks noChangeArrowheads="1"/>
                </p:cNvSpPr>
                <p:nvPr/>
              </p:nvSpPr>
              <p:spPr bwMode="auto">
                <a:xfrm>
                  <a:off x="1578" y="2347"/>
                  <a:ext cx="288" cy="187"/>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333" b="1" dirty="0">
                      <a:solidFill>
                        <a:prstClr val="black"/>
                      </a:solidFill>
                      <a:latin typeface="Verdana" pitchFamily="34" charset="0"/>
                      <a:ea typeface="ＭＳ Ｐゴシック" pitchFamily="34" charset="-128"/>
                    </a:rPr>
                    <a:t>O</a:t>
                  </a:r>
                </a:p>
              </p:txBody>
            </p:sp>
            <p:sp>
              <p:nvSpPr>
                <p:cNvPr id="4128" name="Oval 336"/>
                <p:cNvSpPr>
                  <a:spLocks noChangeArrowheads="1"/>
                </p:cNvSpPr>
                <p:nvPr/>
              </p:nvSpPr>
              <p:spPr bwMode="auto">
                <a:xfrm>
                  <a:off x="1650" y="2365"/>
                  <a:ext cx="144" cy="144"/>
                </a:xfrm>
                <a:prstGeom prst="ellipse">
                  <a:avLst/>
                </a:prstGeom>
                <a:noFill/>
                <a:ln w="28575">
                  <a:solidFill>
                    <a:schemeClr val="hlink"/>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sp>
              <p:nvSpPr>
                <p:cNvPr id="4129" name="Line 337"/>
                <p:cNvSpPr>
                  <a:spLocks noChangeShapeType="1"/>
                </p:cNvSpPr>
                <p:nvPr/>
              </p:nvSpPr>
              <p:spPr bwMode="auto">
                <a:xfrm rot="5400000">
                  <a:off x="1602" y="238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sp>
              <p:nvSpPr>
                <p:cNvPr id="4130" name="Line 338"/>
                <p:cNvSpPr>
                  <a:spLocks noChangeShapeType="1"/>
                </p:cNvSpPr>
                <p:nvPr/>
              </p:nvSpPr>
              <p:spPr bwMode="auto">
                <a:xfrm rot="5400000" flipV="1">
                  <a:off x="1602" y="2418"/>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sp>
            <p:nvSpPr>
              <p:cNvPr id="4121" name="Line 339"/>
              <p:cNvSpPr>
                <a:spLocks noChangeShapeType="1"/>
              </p:cNvSpPr>
              <p:nvPr/>
            </p:nvSpPr>
            <p:spPr bwMode="auto">
              <a:xfrm>
                <a:off x="738" y="3574"/>
                <a:ext cx="0" cy="84"/>
              </a:xfrm>
              <a:prstGeom prst="line">
                <a:avLst/>
              </a:prstGeom>
              <a:noFill/>
              <a:ln w="19050">
                <a:solidFill>
                  <a:schemeClr val="tx1"/>
                </a:solidFill>
                <a:round/>
                <a:headEnd/>
                <a:tailEnd/>
              </a:ln>
            </p:spPr>
            <p:txBody>
              <a:bodyPr wrap="none" anchor="ctr"/>
              <a:lstStyle/>
              <a:p>
                <a:pPr defTabSz="609585" fontAlgn="base">
                  <a:spcBef>
                    <a:spcPct val="0"/>
                  </a:spcBef>
                  <a:spcAft>
                    <a:spcPct val="0"/>
                  </a:spcAft>
                </a:pPr>
                <a:endParaRPr lang="en-US" sz="2400">
                  <a:solidFill>
                    <a:prstClr val="black"/>
                  </a:solidFill>
                  <a:ea typeface="ＭＳ Ｐゴシック" pitchFamily="34" charset="-128"/>
                </a:endParaRPr>
              </a:p>
            </p:txBody>
          </p:sp>
          <p:grpSp>
            <p:nvGrpSpPr>
              <p:cNvPr id="4230" name="Group 340"/>
              <p:cNvGrpSpPr>
                <a:grpSpLocks/>
              </p:cNvGrpSpPr>
              <p:nvPr/>
            </p:nvGrpSpPr>
            <p:grpSpPr bwMode="auto">
              <a:xfrm>
                <a:off x="756" y="3304"/>
                <a:ext cx="144" cy="239"/>
                <a:chOff x="2166" y="1290"/>
                <a:chExt cx="144" cy="239"/>
              </a:xfrm>
            </p:grpSpPr>
            <p:sp>
              <p:nvSpPr>
                <p:cNvPr id="4125" name="Text Box 341"/>
                <p:cNvSpPr txBox="1">
                  <a:spLocks noChangeArrowheads="1"/>
                </p:cNvSpPr>
                <p:nvPr/>
              </p:nvSpPr>
              <p:spPr bwMode="auto">
                <a:xfrm>
                  <a:off x="2166" y="1290"/>
                  <a:ext cx="144" cy="239"/>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867" b="1">
                      <a:solidFill>
                        <a:srgbClr val="FF3300"/>
                      </a:solidFill>
                      <a:latin typeface="Verdana" pitchFamily="34" charset="0"/>
                      <a:ea typeface="ＭＳ Ｐゴシック" pitchFamily="34" charset="-128"/>
                    </a:rPr>
                    <a:t>-</a:t>
                  </a:r>
                </a:p>
              </p:txBody>
            </p:sp>
            <p:sp>
              <p:nvSpPr>
                <p:cNvPr id="4126" name="Oval 342"/>
                <p:cNvSpPr>
                  <a:spLocks noChangeArrowheads="1"/>
                </p:cNvSpPr>
                <p:nvPr/>
              </p:nvSpPr>
              <p:spPr bwMode="auto">
                <a:xfrm>
                  <a:off x="2202" y="1344"/>
                  <a:ext cx="96" cy="96"/>
                </a:xfrm>
                <a:prstGeom prst="ellipse">
                  <a:avLst/>
                </a:prstGeom>
                <a:noFill/>
                <a:ln w="19050">
                  <a:solidFill>
                    <a:srgbClr val="FF3300"/>
                  </a:solidFill>
                  <a:round/>
                  <a:headEnd/>
                  <a:tailEnd/>
                </a:ln>
              </p:spPr>
              <p:txBody>
                <a:bodyPr wrap="none" anchor="ctr"/>
                <a:lstStyle/>
                <a:p>
                  <a:pPr algn="ctr" defTabSz="609585" eaLnBrk="0" fontAlgn="base" hangingPunct="0">
                    <a:spcBef>
                      <a:spcPct val="0"/>
                    </a:spcBef>
                    <a:spcAft>
                      <a:spcPct val="0"/>
                    </a:spcAft>
                  </a:pPr>
                  <a:endParaRPr lang="en-GB" sz="1600">
                    <a:solidFill>
                      <a:prstClr val="black"/>
                    </a:solidFill>
                    <a:latin typeface="Verdana" pitchFamily="34" charset="0"/>
                    <a:ea typeface="ＭＳ Ｐゴシック" pitchFamily="34" charset="-128"/>
                  </a:endParaRPr>
                </a:p>
              </p:txBody>
            </p:sp>
          </p:grpSp>
          <p:sp>
            <p:nvSpPr>
              <p:cNvPr id="4123" name="Oval 343"/>
              <p:cNvSpPr>
                <a:spLocks noChangeArrowheads="1"/>
              </p:cNvSpPr>
              <p:nvPr/>
            </p:nvSpPr>
            <p:spPr bwMode="auto">
              <a:xfrm rot="5214873">
                <a:off x="618" y="2642"/>
                <a:ext cx="912" cy="1867"/>
              </a:xfrm>
              <a:prstGeom prst="ellipse">
                <a:avLst/>
              </a:prstGeom>
              <a:noFill/>
              <a:ln w="19050">
                <a:solidFill>
                  <a:srgbClr val="FFCC00"/>
                </a:solidFill>
                <a:round/>
                <a:headEnd/>
                <a:tailEnd/>
              </a:ln>
            </p:spPr>
            <p:txBody>
              <a:bodyPr wrap="none" anchor="ctr"/>
              <a:lstStyle/>
              <a:p>
                <a:pPr defTabSz="609585" fontAlgn="base">
                  <a:spcBef>
                    <a:spcPct val="0"/>
                  </a:spcBef>
                  <a:spcAft>
                    <a:spcPct val="0"/>
                  </a:spcAft>
                </a:pPr>
                <a:endParaRPr lang="en-GB" sz="2400">
                  <a:solidFill>
                    <a:prstClr val="black"/>
                  </a:solidFill>
                  <a:ea typeface="ＭＳ Ｐゴシック" pitchFamily="34" charset="-128"/>
                </a:endParaRPr>
              </a:p>
            </p:txBody>
          </p:sp>
          <p:sp>
            <p:nvSpPr>
              <p:cNvPr id="4124" name="Text Box 344"/>
              <p:cNvSpPr txBox="1">
                <a:spLocks noChangeArrowheads="1"/>
              </p:cNvSpPr>
              <p:nvPr/>
            </p:nvSpPr>
            <p:spPr bwMode="auto">
              <a:xfrm>
                <a:off x="174" y="3606"/>
                <a:ext cx="546" cy="368"/>
              </a:xfrm>
              <a:prstGeom prst="rect">
                <a:avLst/>
              </a:prstGeom>
              <a:noFill/>
              <a:ln w="12700">
                <a:noFill/>
                <a:miter lim="800000"/>
                <a:headEnd/>
                <a:tailEnd/>
              </a:ln>
            </p:spPr>
            <p:txBody>
              <a:bodyPr>
                <a:spAutoFit/>
              </a:bodyPr>
              <a:lstStyle/>
              <a:p>
                <a:pPr algn="ctr" defTabSz="609585" eaLnBrk="0" fontAlgn="base" hangingPunct="0">
                  <a:spcBef>
                    <a:spcPct val="50000"/>
                  </a:spcBef>
                  <a:spcAft>
                    <a:spcPct val="0"/>
                  </a:spcAft>
                </a:pPr>
                <a:r>
                  <a:rPr lang="en-GB" sz="1600" b="1">
                    <a:solidFill>
                      <a:prstClr val="black"/>
                    </a:solidFill>
                    <a:latin typeface="Verdana" pitchFamily="34" charset="0"/>
                    <a:ea typeface="ＭＳ Ｐゴシック" pitchFamily="34" charset="-128"/>
                  </a:rPr>
                  <a:t>Fatty acid</a:t>
                </a:r>
              </a:p>
            </p:txBody>
          </p:sp>
        </p:grpSp>
      </p:grpSp>
      <p:sp>
        <p:nvSpPr>
          <p:cNvPr id="346" name="Title 1"/>
          <p:cNvSpPr txBox="1">
            <a:spLocks/>
          </p:cNvSpPr>
          <p:nvPr/>
        </p:nvSpPr>
        <p:spPr>
          <a:xfrm>
            <a:off x="72384" y="204254"/>
            <a:ext cx="12192000" cy="633412"/>
          </a:xfrm>
          <a:prstGeom prst="rect">
            <a:avLst/>
          </a:prstGeom>
        </p:spPr>
        <p:txBody>
          <a:bodyPr/>
          <a:lstStyle/>
          <a:p>
            <a:pPr algn="ctr" defTabSz="609585" eaLnBrk="0" fontAlgn="base" hangingPunct="0">
              <a:spcBef>
                <a:spcPct val="0"/>
              </a:spcBef>
              <a:spcAft>
                <a:spcPct val="0"/>
              </a:spcAft>
              <a:defRPr/>
            </a:pPr>
            <a:r>
              <a:rPr lang="en-US" sz="2667" b="1" dirty="0" err="1">
                <a:solidFill>
                  <a:prstClr val="black"/>
                </a:solidFill>
                <a:latin typeface="Arial Black" pitchFamily="34" charset="0"/>
                <a:ea typeface="ＭＳ Ｐゴシック" charset="-128"/>
                <a:cs typeface="ＭＳ Ｐゴシック" charset="-128"/>
              </a:rPr>
              <a:t>Phytate</a:t>
            </a:r>
            <a:r>
              <a:rPr lang="en-US" sz="2667" b="1" dirty="0">
                <a:solidFill>
                  <a:prstClr val="black"/>
                </a:solidFill>
                <a:latin typeface="Arial Black" pitchFamily="34" charset="0"/>
                <a:ea typeface="ＭＳ Ｐゴシック" charset="-128"/>
                <a:cs typeface="ＭＳ Ｐゴシック" charset="-128"/>
              </a:rPr>
              <a:t> – both a potential P source and an anti-nutrient in feed</a:t>
            </a:r>
            <a:br>
              <a:rPr lang="en-US" sz="2933" b="1" dirty="0">
                <a:solidFill>
                  <a:prstClr val="black"/>
                </a:solidFill>
                <a:latin typeface="Arial Black" pitchFamily="34" charset="0"/>
                <a:ea typeface="ＭＳ Ｐゴシック" charset="-128"/>
                <a:cs typeface="ＭＳ Ｐゴシック" charset="-128"/>
              </a:rPr>
            </a:br>
            <a:endParaRPr lang="en-GB" sz="2933" b="1" dirty="0">
              <a:solidFill>
                <a:prstClr val="black"/>
              </a:solidFill>
              <a:ea typeface="ＭＳ Ｐゴシック" charset="-128"/>
              <a:cs typeface="ＭＳ Ｐゴシック" charset="-128"/>
            </a:endParaRPr>
          </a:p>
        </p:txBody>
      </p:sp>
    </p:spTree>
    <p:extLst>
      <p:ext uri="{BB962C8B-B14F-4D97-AF65-F5344CB8AC3E}">
        <p14:creationId xmlns:p14="http://schemas.microsoft.com/office/powerpoint/2010/main" val="24948703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9420864" y="3368481"/>
            <a:ext cx="926503" cy="268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91138" name="Object 2"/>
          <p:cNvGraphicFramePr>
            <a:graphicFrameLocks noChangeAspect="1"/>
          </p:cNvGraphicFramePr>
          <p:nvPr/>
        </p:nvGraphicFramePr>
        <p:xfrm>
          <a:off x="1524000" y="5127176"/>
          <a:ext cx="9144000" cy="1634797"/>
        </p:xfrm>
        <a:graphic>
          <a:graphicData uri="http://schemas.openxmlformats.org/presentationml/2006/ole">
            <mc:AlternateContent xmlns:mc="http://schemas.openxmlformats.org/markup-compatibility/2006">
              <mc:Choice xmlns:v="urn:schemas-microsoft-com:vml" Requires="v">
                <p:oleObj spid="_x0000_s1043" name="Photo Editor Photo" r:id="rId4" imgW="5630061" imgH="895238" progId="">
                  <p:embed/>
                </p:oleObj>
              </mc:Choice>
              <mc:Fallback>
                <p:oleObj name="Photo Editor Photo" r:id="rId4" imgW="5630061" imgH="895238" progId="">
                  <p:embed/>
                  <p:pic>
                    <p:nvPicPr>
                      <p:cNvPr id="911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127176"/>
                        <a:ext cx="9144000" cy="16347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7" name="Rectangle 2"/>
          <p:cNvSpPr>
            <a:spLocks noGrp="1" noChangeArrowheads="1"/>
          </p:cNvSpPr>
          <p:nvPr>
            <p:ph type="title"/>
          </p:nvPr>
        </p:nvSpPr>
        <p:spPr>
          <a:xfrm>
            <a:off x="1524002" y="152400"/>
            <a:ext cx="9143999" cy="411162"/>
          </a:xfrm>
        </p:spPr>
        <p:txBody>
          <a:bodyPr>
            <a:normAutofit fontScale="90000"/>
          </a:bodyPr>
          <a:lstStyle/>
          <a:p>
            <a:r>
              <a:rPr lang="en-US" sz="2800" b="1" dirty="0">
                <a:solidFill>
                  <a:schemeClr val="bg1"/>
                </a:solidFill>
              </a:rPr>
              <a:t>Interactions of phytic acid with dietary nutrients are pH dependent</a:t>
            </a:r>
            <a:endParaRPr lang="es-ES" sz="2800" b="1" dirty="0">
              <a:solidFill>
                <a:schemeClr val="bg1"/>
              </a:solidFill>
            </a:endParaRPr>
          </a:p>
        </p:txBody>
      </p:sp>
      <p:sp>
        <p:nvSpPr>
          <p:cNvPr id="26628" name="Line 220"/>
          <p:cNvSpPr>
            <a:spLocks noChangeShapeType="1"/>
          </p:cNvSpPr>
          <p:nvPr/>
        </p:nvSpPr>
        <p:spPr bwMode="auto">
          <a:xfrm>
            <a:off x="5638800" y="5617025"/>
            <a:ext cx="0" cy="304800"/>
          </a:xfrm>
          <a:prstGeom prst="line">
            <a:avLst/>
          </a:prstGeom>
          <a:noFill/>
          <a:ln w="9525">
            <a:solidFill>
              <a:schemeClr val="tx1"/>
            </a:solidFill>
            <a:round/>
            <a:headEnd/>
            <a:tailEnd/>
          </a:ln>
        </p:spPr>
        <p:txBody>
          <a:bodyPr/>
          <a:lstStyle/>
          <a:p>
            <a:endParaRPr lang="en-US" dirty="0"/>
          </a:p>
        </p:txBody>
      </p:sp>
      <p:sp>
        <p:nvSpPr>
          <p:cNvPr id="26636" name="Line 228"/>
          <p:cNvSpPr>
            <a:spLocks noChangeShapeType="1"/>
          </p:cNvSpPr>
          <p:nvPr/>
        </p:nvSpPr>
        <p:spPr bwMode="auto">
          <a:xfrm flipH="1">
            <a:off x="1854472" y="5072513"/>
            <a:ext cx="3401867" cy="0"/>
          </a:xfrm>
          <a:prstGeom prst="line">
            <a:avLst/>
          </a:prstGeom>
          <a:noFill/>
          <a:ln w="76200">
            <a:solidFill>
              <a:srgbClr val="FF6600"/>
            </a:solidFill>
            <a:round/>
            <a:headEnd/>
            <a:tailEnd type="triangle" w="med" len="med"/>
          </a:ln>
        </p:spPr>
        <p:txBody>
          <a:bodyPr/>
          <a:lstStyle/>
          <a:p>
            <a:endParaRPr lang="en-US" dirty="0"/>
          </a:p>
        </p:txBody>
      </p:sp>
      <p:sp>
        <p:nvSpPr>
          <p:cNvPr id="26637" name="Text Box 229"/>
          <p:cNvSpPr txBox="1">
            <a:spLocks noChangeArrowheads="1"/>
          </p:cNvSpPr>
          <p:nvPr/>
        </p:nvSpPr>
        <p:spPr bwMode="auto">
          <a:xfrm>
            <a:off x="1747597" y="4678461"/>
            <a:ext cx="3660507" cy="369332"/>
          </a:xfrm>
          <a:prstGeom prst="rect">
            <a:avLst/>
          </a:prstGeom>
          <a:noFill/>
          <a:ln w="9525">
            <a:noFill/>
            <a:miter lim="800000"/>
            <a:headEnd/>
            <a:tailEnd/>
          </a:ln>
        </p:spPr>
        <p:txBody>
          <a:bodyPr wrap="square">
            <a:spAutoFit/>
          </a:bodyPr>
          <a:lstStyle/>
          <a:p>
            <a:pPr>
              <a:spcBef>
                <a:spcPct val="50000"/>
              </a:spcBef>
            </a:pPr>
            <a:r>
              <a:rPr lang="cy-GB" b="1" dirty="0">
                <a:solidFill>
                  <a:srgbClr val="C00000"/>
                </a:solidFill>
              </a:rPr>
              <a:t>Binds with basic AA of protein</a:t>
            </a:r>
            <a:endParaRPr lang="de-DE" b="1" dirty="0">
              <a:solidFill>
                <a:srgbClr val="C00000"/>
              </a:solidFill>
            </a:endParaRPr>
          </a:p>
        </p:txBody>
      </p:sp>
      <p:sp>
        <p:nvSpPr>
          <p:cNvPr id="26638" name="Line 230"/>
          <p:cNvSpPr>
            <a:spLocks noChangeShapeType="1"/>
          </p:cNvSpPr>
          <p:nvPr/>
        </p:nvSpPr>
        <p:spPr bwMode="auto">
          <a:xfrm flipV="1">
            <a:off x="5257800" y="5045634"/>
            <a:ext cx="5089566" cy="26117"/>
          </a:xfrm>
          <a:prstGeom prst="line">
            <a:avLst/>
          </a:prstGeom>
          <a:noFill/>
          <a:ln w="76200">
            <a:solidFill>
              <a:srgbClr val="008080"/>
            </a:solidFill>
            <a:round/>
            <a:headEnd/>
            <a:tailEnd type="triangle" w="med" len="med"/>
          </a:ln>
        </p:spPr>
        <p:txBody>
          <a:bodyPr/>
          <a:lstStyle/>
          <a:p>
            <a:endParaRPr lang="en-US" dirty="0"/>
          </a:p>
        </p:txBody>
      </p:sp>
      <p:sp>
        <p:nvSpPr>
          <p:cNvPr id="26639" name="Text Box 231"/>
          <p:cNvSpPr txBox="1">
            <a:spLocks noChangeArrowheads="1"/>
          </p:cNvSpPr>
          <p:nvPr/>
        </p:nvSpPr>
        <p:spPr bwMode="auto">
          <a:xfrm>
            <a:off x="5589588" y="4676301"/>
            <a:ext cx="5078412" cy="369332"/>
          </a:xfrm>
          <a:prstGeom prst="rect">
            <a:avLst/>
          </a:prstGeom>
          <a:noFill/>
          <a:ln w="9525">
            <a:noFill/>
            <a:miter lim="800000"/>
            <a:headEnd/>
            <a:tailEnd/>
          </a:ln>
        </p:spPr>
        <p:txBody>
          <a:bodyPr>
            <a:spAutoFit/>
          </a:bodyPr>
          <a:lstStyle/>
          <a:p>
            <a:pPr>
              <a:spcBef>
                <a:spcPct val="50000"/>
              </a:spcBef>
            </a:pPr>
            <a:r>
              <a:rPr lang="cy-GB" b="1" dirty="0"/>
              <a:t>Binds w/ divalent mineral cations</a:t>
            </a:r>
            <a:endParaRPr lang="de-DE" b="1" dirty="0"/>
          </a:p>
        </p:txBody>
      </p:sp>
      <p:sp>
        <p:nvSpPr>
          <p:cNvPr id="26641" name="Line 234"/>
          <p:cNvSpPr>
            <a:spLocks noChangeShapeType="1"/>
          </p:cNvSpPr>
          <p:nvPr/>
        </p:nvSpPr>
        <p:spPr bwMode="auto">
          <a:xfrm>
            <a:off x="5287964" y="2321989"/>
            <a:ext cx="0" cy="2805186"/>
          </a:xfrm>
          <a:prstGeom prst="line">
            <a:avLst/>
          </a:prstGeom>
          <a:noFill/>
          <a:ln w="28575">
            <a:solidFill>
              <a:schemeClr val="tx1"/>
            </a:solidFill>
            <a:round/>
            <a:headEnd/>
            <a:tailEnd/>
          </a:ln>
        </p:spPr>
        <p:txBody>
          <a:bodyPr/>
          <a:lstStyle/>
          <a:p>
            <a:endParaRPr lang="en-US" dirty="0"/>
          </a:p>
        </p:txBody>
      </p:sp>
      <p:sp>
        <p:nvSpPr>
          <p:cNvPr id="26645" name="Text Box 467"/>
          <p:cNvSpPr txBox="1">
            <a:spLocks noChangeArrowheads="1"/>
          </p:cNvSpPr>
          <p:nvPr/>
        </p:nvSpPr>
        <p:spPr bwMode="auto">
          <a:xfrm>
            <a:off x="1985964" y="1369227"/>
            <a:ext cx="3119437" cy="369332"/>
          </a:xfrm>
          <a:prstGeom prst="rect">
            <a:avLst/>
          </a:prstGeom>
          <a:noFill/>
          <a:ln w="9525">
            <a:noFill/>
            <a:miter lim="800000"/>
            <a:headEnd/>
            <a:tailEnd/>
          </a:ln>
        </p:spPr>
        <p:txBody>
          <a:bodyPr>
            <a:spAutoFit/>
          </a:bodyPr>
          <a:lstStyle/>
          <a:p>
            <a:pPr>
              <a:spcBef>
                <a:spcPct val="50000"/>
              </a:spcBef>
            </a:pPr>
            <a:r>
              <a:rPr lang="en-GB" b="1" dirty="0">
                <a:solidFill>
                  <a:srgbClr val="C00000"/>
                </a:solidFill>
              </a:rPr>
              <a:t>Gizzard / Proventriculus</a:t>
            </a:r>
          </a:p>
        </p:txBody>
      </p:sp>
      <p:sp>
        <p:nvSpPr>
          <p:cNvPr id="26646" name="Text Box 468"/>
          <p:cNvSpPr txBox="1">
            <a:spLocks noChangeArrowheads="1"/>
          </p:cNvSpPr>
          <p:nvPr/>
        </p:nvSpPr>
        <p:spPr bwMode="auto">
          <a:xfrm>
            <a:off x="5768452" y="1354944"/>
            <a:ext cx="4354512" cy="369332"/>
          </a:xfrm>
          <a:prstGeom prst="rect">
            <a:avLst/>
          </a:prstGeom>
          <a:noFill/>
          <a:ln w="9525">
            <a:noFill/>
            <a:miter lim="800000"/>
            <a:headEnd/>
            <a:tailEnd/>
          </a:ln>
        </p:spPr>
        <p:txBody>
          <a:bodyPr>
            <a:spAutoFit/>
          </a:bodyPr>
          <a:lstStyle/>
          <a:p>
            <a:pPr>
              <a:spcBef>
                <a:spcPct val="50000"/>
              </a:spcBef>
            </a:pPr>
            <a:r>
              <a:rPr lang="en-GB" b="1" dirty="0">
                <a:solidFill>
                  <a:srgbClr val="C00000"/>
                </a:solidFill>
              </a:rPr>
              <a:t>Duodenum / Ileum / Jejenum</a:t>
            </a:r>
          </a:p>
        </p:txBody>
      </p:sp>
      <p:grpSp>
        <p:nvGrpSpPr>
          <p:cNvPr id="7" name="Group 6"/>
          <p:cNvGrpSpPr/>
          <p:nvPr/>
        </p:nvGrpSpPr>
        <p:grpSpPr>
          <a:xfrm>
            <a:off x="6050510" y="1710384"/>
            <a:ext cx="3626890" cy="2765212"/>
            <a:chOff x="4526510" y="2244759"/>
            <a:chExt cx="3626890" cy="2765212"/>
          </a:xfrm>
        </p:grpSpPr>
        <p:pic>
          <p:nvPicPr>
            <p:cNvPr id="54274" name="Picture 2"/>
            <p:cNvPicPr>
              <a:picLocks noChangeAspect="1" noChangeArrowheads="1"/>
            </p:cNvPicPr>
            <p:nvPr/>
          </p:nvPicPr>
          <p:blipFill>
            <a:blip r:embed="rId6" cstate="print"/>
            <a:srcRect/>
            <a:stretch>
              <a:fillRect/>
            </a:stretch>
          </p:blipFill>
          <p:spPr bwMode="auto">
            <a:xfrm>
              <a:off x="4554493" y="2631162"/>
              <a:ext cx="2867025" cy="2247900"/>
            </a:xfrm>
            <a:prstGeom prst="rect">
              <a:avLst/>
            </a:prstGeom>
            <a:noFill/>
            <a:ln w="9525">
              <a:noFill/>
              <a:miter lim="800000"/>
              <a:headEnd/>
              <a:tailEnd/>
            </a:ln>
          </p:spPr>
        </p:pic>
        <p:grpSp>
          <p:nvGrpSpPr>
            <p:cNvPr id="3" name="Group 515"/>
            <p:cNvGrpSpPr/>
            <p:nvPr/>
          </p:nvGrpSpPr>
          <p:grpSpPr>
            <a:xfrm>
              <a:off x="4526510" y="2244759"/>
              <a:ext cx="3626890" cy="2765212"/>
              <a:chOff x="4390030" y="2114134"/>
              <a:chExt cx="3626890" cy="2765212"/>
            </a:xfrm>
          </p:grpSpPr>
          <p:grpSp>
            <p:nvGrpSpPr>
              <p:cNvPr id="4" name="Group 482"/>
              <p:cNvGrpSpPr/>
              <p:nvPr/>
            </p:nvGrpSpPr>
            <p:grpSpPr>
              <a:xfrm>
                <a:off x="5360395" y="2114134"/>
                <a:ext cx="989465" cy="440818"/>
                <a:chOff x="5360395" y="2114134"/>
                <a:chExt cx="989465" cy="440818"/>
              </a:xfrm>
            </p:grpSpPr>
            <p:cxnSp>
              <p:nvCxnSpPr>
                <p:cNvPr id="473" name="Straight Connector 472"/>
                <p:cNvCxnSpPr/>
                <p:nvPr/>
              </p:nvCxnSpPr>
              <p:spPr>
                <a:xfrm flipV="1">
                  <a:off x="5360395" y="2283411"/>
                  <a:ext cx="211540" cy="21712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74" name="TextBox 473"/>
                <p:cNvSpPr txBox="1"/>
                <p:nvPr/>
              </p:nvSpPr>
              <p:spPr>
                <a:xfrm>
                  <a:off x="5476399" y="2114134"/>
                  <a:ext cx="791571" cy="307777"/>
                </a:xfrm>
                <a:prstGeom prst="rect">
                  <a:avLst/>
                </a:prstGeom>
                <a:noFill/>
              </p:spPr>
              <p:txBody>
                <a:bodyPr wrap="square" rtlCol="0">
                  <a:spAutoFit/>
                </a:bodyPr>
                <a:lstStyle/>
                <a:p>
                  <a:r>
                    <a:rPr lang="en-GB" sz="1400" b="1" dirty="0"/>
                    <a:t>Ca</a:t>
                  </a:r>
                  <a:r>
                    <a:rPr lang="en-GB" sz="1400" b="1" baseline="30000" dirty="0"/>
                    <a:t>++</a:t>
                  </a:r>
                </a:p>
              </p:txBody>
            </p:sp>
            <p:cxnSp>
              <p:nvCxnSpPr>
                <p:cNvPr id="477" name="Straight Connector 476"/>
                <p:cNvCxnSpPr/>
                <p:nvPr/>
              </p:nvCxnSpPr>
              <p:spPr>
                <a:xfrm flipH="1" flipV="1">
                  <a:off x="5940425" y="2283411"/>
                  <a:ext cx="409435" cy="271541"/>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cxnSp>
            <p:nvCxnSpPr>
              <p:cNvPr id="485" name="Straight Connector 484"/>
              <p:cNvCxnSpPr/>
              <p:nvPr/>
            </p:nvCxnSpPr>
            <p:spPr>
              <a:xfrm flipH="1" flipV="1">
                <a:off x="6988202" y="4245299"/>
                <a:ext cx="296837" cy="134409"/>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87" name="Straight Connector 486"/>
              <p:cNvCxnSpPr/>
              <p:nvPr/>
            </p:nvCxnSpPr>
            <p:spPr>
              <a:xfrm flipH="1" flipV="1">
                <a:off x="7179267" y="4012443"/>
                <a:ext cx="105772" cy="229303"/>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99" name="Straight Connector 498"/>
              <p:cNvCxnSpPr/>
              <p:nvPr/>
            </p:nvCxnSpPr>
            <p:spPr>
              <a:xfrm flipH="1" flipV="1">
                <a:off x="5360395" y="4677225"/>
                <a:ext cx="508378" cy="1"/>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00" name="TextBox 499"/>
              <p:cNvSpPr txBox="1"/>
              <p:nvPr/>
            </p:nvSpPr>
            <p:spPr>
              <a:xfrm>
                <a:off x="5763000" y="4581829"/>
                <a:ext cx="627252" cy="297517"/>
              </a:xfrm>
              <a:prstGeom prst="rect">
                <a:avLst/>
              </a:prstGeom>
              <a:noFill/>
            </p:spPr>
            <p:txBody>
              <a:bodyPr wrap="square" rtlCol="0">
                <a:spAutoFit/>
              </a:bodyPr>
              <a:lstStyle/>
              <a:p>
                <a:r>
                  <a:rPr lang="en-GB" sz="2000" b="1" baseline="30000" dirty="0"/>
                  <a:t>Mg++</a:t>
                </a:r>
              </a:p>
            </p:txBody>
          </p:sp>
          <p:cxnSp>
            <p:nvCxnSpPr>
              <p:cNvPr id="501" name="Straight Connector 500"/>
              <p:cNvCxnSpPr/>
              <p:nvPr/>
            </p:nvCxnSpPr>
            <p:spPr>
              <a:xfrm flipH="1" flipV="1">
                <a:off x="5571935" y="4442708"/>
                <a:ext cx="296837" cy="96556"/>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flipH="1" flipV="1">
                <a:off x="4390030" y="2808316"/>
                <a:ext cx="105770" cy="427009"/>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10" name="TextBox 509"/>
              <p:cNvSpPr txBox="1"/>
              <p:nvPr/>
            </p:nvSpPr>
            <p:spPr>
              <a:xfrm>
                <a:off x="7225349" y="4180628"/>
                <a:ext cx="791571" cy="307777"/>
              </a:xfrm>
              <a:prstGeom prst="rect">
                <a:avLst/>
              </a:prstGeom>
              <a:noFill/>
            </p:spPr>
            <p:txBody>
              <a:bodyPr wrap="square" rtlCol="0">
                <a:spAutoFit/>
              </a:bodyPr>
              <a:lstStyle/>
              <a:p>
                <a:r>
                  <a:rPr lang="en-GB" sz="1400" b="1" dirty="0"/>
                  <a:t>Ca</a:t>
                </a:r>
                <a:r>
                  <a:rPr lang="en-GB" sz="1400" b="1" baseline="30000" dirty="0"/>
                  <a:t>++</a:t>
                </a:r>
              </a:p>
            </p:txBody>
          </p:sp>
          <p:cxnSp>
            <p:nvCxnSpPr>
              <p:cNvPr id="511" name="Straight Connector 510"/>
              <p:cNvCxnSpPr/>
              <p:nvPr/>
            </p:nvCxnSpPr>
            <p:spPr>
              <a:xfrm flipH="1" flipV="1">
                <a:off x="4418013" y="2725738"/>
                <a:ext cx="282505" cy="231601"/>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grpSp>
        <p:nvGrpSpPr>
          <p:cNvPr id="6" name="Group 5"/>
          <p:cNvGrpSpPr/>
          <p:nvPr/>
        </p:nvGrpSpPr>
        <p:grpSpPr>
          <a:xfrm>
            <a:off x="1531241" y="1928927"/>
            <a:ext cx="4114800" cy="2770846"/>
            <a:chOff x="0" y="2209800"/>
            <a:chExt cx="4114800" cy="2770846"/>
          </a:xfrm>
        </p:grpSpPr>
        <p:pic>
          <p:nvPicPr>
            <p:cNvPr id="515" name="Picture 2"/>
            <p:cNvPicPr>
              <a:picLocks noChangeAspect="1" noChangeArrowheads="1"/>
            </p:cNvPicPr>
            <p:nvPr/>
          </p:nvPicPr>
          <p:blipFill>
            <a:blip r:embed="rId7" cstate="print"/>
            <a:srcRect/>
            <a:stretch>
              <a:fillRect/>
            </a:stretch>
          </p:blipFill>
          <p:spPr bwMode="auto">
            <a:xfrm>
              <a:off x="377971" y="2753817"/>
              <a:ext cx="3189782" cy="2226829"/>
            </a:xfrm>
            <a:prstGeom prst="rect">
              <a:avLst/>
            </a:prstGeom>
            <a:noFill/>
            <a:ln w="9525">
              <a:noFill/>
              <a:miter lim="800000"/>
              <a:headEnd/>
              <a:tailEnd/>
            </a:ln>
            <a:effectLst/>
          </p:spPr>
        </p:pic>
        <p:cxnSp>
          <p:nvCxnSpPr>
            <p:cNvPr id="519" name="Straight Connector 518"/>
            <p:cNvCxnSpPr/>
            <p:nvPr/>
          </p:nvCxnSpPr>
          <p:spPr>
            <a:xfrm flipV="1">
              <a:off x="2370160" y="2552536"/>
              <a:ext cx="225140" cy="201282"/>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521" name="TextBox 520"/>
            <p:cNvSpPr txBox="1"/>
            <p:nvPr/>
          </p:nvSpPr>
          <p:spPr>
            <a:xfrm>
              <a:off x="2561231" y="2299351"/>
              <a:ext cx="1553569" cy="338554"/>
            </a:xfrm>
            <a:prstGeom prst="rect">
              <a:avLst/>
            </a:prstGeom>
            <a:noFill/>
          </p:spPr>
          <p:txBody>
            <a:bodyPr wrap="square" rtlCol="0">
              <a:spAutoFit/>
            </a:bodyPr>
            <a:lstStyle/>
            <a:p>
              <a:r>
                <a:rPr lang="en-GB" sz="1600" b="1" dirty="0"/>
                <a:t>Lys-protein</a:t>
              </a:r>
            </a:p>
          </p:txBody>
        </p:sp>
        <p:sp>
          <p:nvSpPr>
            <p:cNvPr id="522" name="TextBox 521"/>
            <p:cNvSpPr txBox="1"/>
            <p:nvPr/>
          </p:nvSpPr>
          <p:spPr>
            <a:xfrm>
              <a:off x="0" y="2209800"/>
              <a:ext cx="1721942" cy="338554"/>
            </a:xfrm>
            <a:prstGeom prst="rect">
              <a:avLst/>
            </a:prstGeom>
            <a:noFill/>
          </p:spPr>
          <p:txBody>
            <a:bodyPr wrap="square" rtlCol="0">
              <a:spAutoFit/>
            </a:bodyPr>
            <a:lstStyle/>
            <a:p>
              <a:r>
                <a:rPr lang="en-GB" sz="1600" b="1" dirty="0"/>
                <a:t>Protein-</a:t>
              </a:r>
              <a:r>
                <a:rPr lang="en-GB" sz="1600" b="1" dirty="0" err="1"/>
                <a:t>Arg</a:t>
              </a:r>
              <a:endParaRPr lang="en-GB" sz="1600" b="1" dirty="0"/>
            </a:p>
          </p:txBody>
        </p:sp>
        <p:sp>
          <p:nvSpPr>
            <p:cNvPr id="523" name="TextBox 522"/>
            <p:cNvSpPr txBox="1"/>
            <p:nvPr/>
          </p:nvSpPr>
          <p:spPr>
            <a:xfrm>
              <a:off x="0" y="4114800"/>
              <a:ext cx="1553569" cy="338554"/>
            </a:xfrm>
            <a:prstGeom prst="rect">
              <a:avLst/>
            </a:prstGeom>
            <a:noFill/>
          </p:spPr>
          <p:txBody>
            <a:bodyPr wrap="square" rtlCol="0">
              <a:spAutoFit/>
            </a:bodyPr>
            <a:lstStyle/>
            <a:p>
              <a:r>
                <a:rPr lang="en-GB" sz="1600" b="1" dirty="0"/>
                <a:t>His-Protein</a:t>
              </a:r>
            </a:p>
          </p:txBody>
        </p:sp>
        <p:cxnSp>
          <p:nvCxnSpPr>
            <p:cNvPr id="525" name="Straight Connector 524"/>
            <p:cNvCxnSpPr/>
            <p:nvPr/>
          </p:nvCxnSpPr>
          <p:spPr>
            <a:xfrm>
              <a:off x="762000" y="4419600"/>
              <a:ext cx="228600" cy="1524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8" name="Straight Connector 527"/>
            <p:cNvCxnSpPr/>
            <p:nvPr/>
          </p:nvCxnSpPr>
          <p:spPr>
            <a:xfrm flipH="1" flipV="1">
              <a:off x="1199408" y="2468628"/>
              <a:ext cx="127832" cy="298836"/>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8382000" y="2133600"/>
            <a:ext cx="2286000" cy="369332"/>
          </a:xfrm>
          <a:prstGeom prst="rect">
            <a:avLst/>
          </a:prstGeom>
          <a:solidFill>
            <a:schemeClr val="bg1"/>
          </a:solidFill>
        </p:spPr>
        <p:txBody>
          <a:bodyPr wrap="square" rtlCol="0">
            <a:spAutoFit/>
          </a:bodyPr>
          <a:lstStyle/>
          <a:p>
            <a:endParaRPr lang="es-ES" b="1" dirty="0"/>
          </a:p>
        </p:txBody>
      </p:sp>
      <p:sp>
        <p:nvSpPr>
          <p:cNvPr id="26644" name="Text Box 232"/>
          <p:cNvSpPr txBox="1">
            <a:spLocks noChangeArrowheads="1"/>
          </p:cNvSpPr>
          <p:nvPr/>
        </p:nvSpPr>
        <p:spPr bwMode="auto">
          <a:xfrm>
            <a:off x="4757791" y="2831575"/>
            <a:ext cx="1087835" cy="457200"/>
          </a:xfrm>
          <a:prstGeom prst="rect">
            <a:avLst/>
          </a:prstGeom>
          <a:solidFill>
            <a:schemeClr val="bg1"/>
          </a:solidFill>
          <a:ln w="9525">
            <a:noFill/>
            <a:miter lim="800000"/>
            <a:headEnd/>
            <a:tailEnd/>
          </a:ln>
        </p:spPr>
        <p:txBody>
          <a:bodyPr wrap="square">
            <a:spAutoFit/>
          </a:bodyPr>
          <a:lstStyle/>
          <a:p>
            <a:pPr>
              <a:spcBef>
                <a:spcPct val="50000"/>
              </a:spcBef>
            </a:pPr>
            <a:r>
              <a:rPr lang="cy-GB" sz="2400" dirty="0"/>
              <a:t>pH 4.0</a:t>
            </a:r>
            <a:endParaRPr lang="de-DE" sz="2400" dirty="0"/>
          </a:p>
        </p:txBody>
      </p:sp>
      <p:sp>
        <p:nvSpPr>
          <p:cNvPr id="8" name="TextBox 7"/>
          <p:cNvSpPr txBox="1"/>
          <p:nvPr/>
        </p:nvSpPr>
        <p:spPr>
          <a:xfrm>
            <a:off x="1524001" y="6488669"/>
            <a:ext cx="9144000" cy="307777"/>
          </a:xfrm>
          <a:prstGeom prst="rect">
            <a:avLst/>
          </a:prstGeom>
          <a:solidFill>
            <a:schemeClr val="bg1"/>
          </a:solidFill>
        </p:spPr>
        <p:txBody>
          <a:bodyPr wrap="square" rtlCol="0">
            <a:spAutoFit/>
          </a:bodyPr>
          <a:lstStyle/>
          <a:p>
            <a:pPr algn="r"/>
            <a:r>
              <a:rPr lang="en-ZA" sz="1400" dirty="0"/>
              <a:t>Nelson et al., 1968; </a:t>
            </a:r>
            <a:r>
              <a:rPr lang="en-ZA" sz="1400" dirty="0" err="1"/>
              <a:t>Maga</a:t>
            </a:r>
            <a:r>
              <a:rPr lang="en-ZA" sz="1400" dirty="0"/>
              <a:t>, 1982; Angel et al., 2002, </a:t>
            </a:r>
            <a:r>
              <a:rPr lang="en-ZA" sz="1400" dirty="0" err="1"/>
              <a:t>Selle</a:t>
            </a:r>
            <a:r>
              <a:rPr lang="en-ZA" sz="1400" dirty="0"/>
              <a:t> et al.,2009,2012; Walk et al.,2012 </a:t>
            </a:r>
          </a:p>
        </p:txBody>
      </p:sp>
      <p:sp>
        <p:nvSpPr>
          <p:cNvPr id="2" name="TextBox 1"/>
          <p:cNvSpPr txBox="1"/>
          <p:nvPr/>
        </p:nvSpPr>
        <p:spPr>
          <a:xfrm>
            <a:off x="1524001" y="5080663"/>
            <a:ext cx="2637105" cy="461665"/>
          </a:xfrm>
          <a:prstGeom prst="rect">
            <a:avLst/>
          </a:prstGeom>
          <a:noFill/>
        </p:spPr>
        <p:txBody>
          <a:bodyPr wrap="square" rtlCol="0">
            <a:spAutoFit/>
          </a:bodyPr>
          <a:lstStyle/>
          <a:p>
            <a:r>
              <a:rPr lang="en-ZA" sz="2400" b="1" dirty="0">
                <a:solidFill>
                  <a:schemeClr val="bg1"/>
                </a:solidFill>
              </a:rPr>
              <a:t>pH</a:t>
            </a:r>
          </a:p>
        </p:txBody>
      </p:sp>
      <p:sp>
        <p:nvSpPr>
          <p:cNvPr id="50" name="TextBox 49"/>
          <p:cNvSpPr txBox="1"/>
          <p:nvPr/>
        </p:nvSpPr>
        <p:spPr>
          <a:xfrm>
            <a:off x="9882250" y="5051969"/>
            <a:ext cx="633351" cy="461665"/>
          </a:xfrm>
          <a:prstGeom prst="rect">
            <a:avLst/>
          </a:prstGeom>
          <a:noFill/>
        </p:spPr>
        <p:txBody>
          <a:bodyPr wrap="square" rtlCol="0">
            <a:spAutoFit/>
          </a:bodyPr>
          <a:lstStyle/>
          <a:p>
            <a:r>
              <a:rPr lang="en-ZA" sz="2400" b="1" dirty="0">
                <a:solidFill>
                  <a:schemeClr val="bg1"/>
                </a:solidFill>
              </a:rPr>
              <a:t>pH</a:t>
            </a:r>
          </a:p>
        </p:txBody>
      </p:sp>
      <p:sp>
        <p:nvSpPr>
          <p:cNvPr id="52" name="TextBox 51"/>
          <p:cNvSpPr txBox="1"/>
          <p:nvPr/>
        </p:nvSpPr>
        <p:spPr>
          <a:xfrm>
            <a:off x="5722774" y="2157933"/>
            <a:ext cx="627252" cy="297517"/>
          </a:xfrm>
          <a:prstGeom prst="rect">
            <a:avLst/>
          </a:prstGeom>
          <a:noFill/>
        </p:spPr>
        <p:txBody>
          <a:bodyPr wrap="square" rtlCol="0">
            <a:spAutoFit/>
          </a:bodyPr>
          <a:lstStyle/>
          <a:p>
            <a:r>
              <a:rPr lang="en-GB" sz="2000" b="1" baseline="30000" dirty="0"/>
              <a:t>Zn++</a:t>
            </a:r>
          </a:p>
        </p:txBody>
      </p:sp>
      <p:grpSp>
        <p:nvGrpSpPr>
          <p:cNvPr id="13" name="Group 12"/>
          <p:cNvGrpSpPr/>
          <p:nvPr/>
        </p:nvGrpSpPr>
        <p:grpSpPr>
          <a:xfrm>
            <a:off x="5489902" y="540512"/>
            <a:ext cx="5664325" cy="3114781"/>
            <a:chOff x="3520702" y="723216"/>
            <a:chExt cx="5664325" cy="3114781"/>
          </a:xfrm>
        </p:grpSpPr>
        <p:sp>
          <p:nvSpPr>
            <p:cNvPr id="47" name="Rectangle 46"/>
            <p:cNvSpPr/>
            <p:nvPr/>
          </p:nvSpPr>
          <p:spPr>
            <a:xfrm>
              <a:off x="3520702" y="723216"/>
              <a:ext cx="4665636" cy="646331"/>
            </a:xfrm>
            <a:prstGeom prst="rect">
              <a:avLst/>
            </a:prstGeom>
          </p:spPr>
          <p:txBody>
            <a:bodyPr wrap="none">
              <a:spAutoFit/>
            </a:bodyPr>
            <a:lstStyle/>
            <a:p>
              <a:r>
                <a:rPr lang="en-US" dirty="0">
                  <a:solidFill>
                    <a:srgbClr val="3333FF"/>
                  </a:solidFill>
                </a:rPr>
                <a:t>Proteins and </a:t>
              </a:r>
              <a:r>
                <a:rPr lang="en-US" dirty="0" err="1">
                  <a:solidFill>
                    <a:srgbClr val="3333FF"/>
                  </a:solidFill>
                </a:rPr>
                <a:t>phytate</a:t>
              </a:r>
              <a:r>
                <a:rPr lang="en-US" dirty="0">
                  <a:solidFill>
                    <a:srgbClr val="3333FF"/>
                  </a:solidFill>
                </a:rPr>
                <a:t> acid also interact at higher</a:t>
              </a:r>
            </a:p>
            <a:p>
              <a:r>
                <a:rPr lang="en-US" dirty="0">
                  <a:solidFill>
                    <a:srgbClr val="3333FF"/>
                  </a:solidFill>
                </a:rPr>
                <a:t> pHs &gt;6 in presence of Ca</a:t>
              </a:r>
              <a:r>
                <a:rPr lang="en-US" baseline="30000" dirty="0">
                  <a:solidFill>
                    <a:srgbClr val="3333FF"/>
                  </a:solidFill>
                </a:rPr>
                <a:t>2+</a:t>
              </a:r>
            </a:p>
          </p:txBody>
        </p:sp>
        <p:sp>
          <p:nvSpPr>
            <p:cNvPr id="5" name="TextBox 4"/>
            <p:cNvSpPr txBox="1"/>
            <p:nvPr/>
          </p:nvSpPr>
          <p:spPr>
            <a:xfrm>
              <a:off x="6486340" y="1035100"/>
              <a:ext cx="2698687" cy="276999"/>
            </a:xfrm>
            <a:prstGeom prst="rect">
              <a:avLst/>
            </a:prstGeom>
            <a:noFill/>
          </p:spPr>
          <p:txBody>
            <a:bodyPr wrap="square" rtlCol="0">
              <a:spAutoFit/>
            </a:bodyPr>
            <a:lstStyle/>
            <a:p>
              <a:r>
                <a:rPr lang="en-ZA" sz="1200" dirty="0">
                  <a:solidFill>
                    <a:srgbClr val="0070C0"/>
                  </a:solidFill>
                </a:rPr>
                <a:t>Briggs (1959, </a:t>
              </a:r>
              <a:r>
                <a:rPr lang="en-ZA" sz="1200" b="1" dirty="0" err="1">
                  <a:solidFill>
                    <a:srgbClr val="0070C0"/>
                  </a:solidFill>
                </a:rPr>
                <a:t>Saio</a:t>
              </a:r>
              <a:r>
                <a:rPr lang="en-ZA" sz="1200" b="1" dirty="0">
                  <a:solidFill>
                    <a:srgbClr val="0070C0"/>
                  </a:solidFill>
                </a:rPr>
                <a:t> </a:t>
              </a:r>
              <a:r>
                <a:rPr lang="en-ZA" sz="1200" dirty="0">
                  <a:solidFill>
                    <a:srgbClr val="0070C0"/>
                  </a:solidFill>
                </a:rPr>
                <a:t>et al. (1967,1968)</a:t>
              </a:r>
            </a:p>
          </p:txBody>
        </p:sp>
        <p:cxnSp>
          <p:nvCxnSpPr>
            <p:cNvPr id="53" name="Straight Connector 52"/>
            <p:cNvCxnSpPr/>
            <p:nvPr/>
          </p:nvCxnSpPr>
          <p:spPr>
            <a:xfrm flipV="1">
              <a:off x="7792727" y="3576897"/>
              <a:ext cx="208273" cy="26110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924800" y="3291299"/>
              <a:ext cx="1018251" cy="369332"/>
            </a:xfrm>
            <a:prstGeom prst="rect">
              <a:avLst/>
            </a:prstGeom>
            <a:noFill/>
          </p:spPr>
          <p:txBody>
            <a:bodyPr wrap="square" rtlCol="0">
              <a:spAutoFit/>
            </a:bodyPr>
            <a:lstStyle/>
            <a:p>
              <a:r>
                <a:rPr lang="en-ZA" dirty="0"/>
                <a:t>protein</a:t>
              </a:r>
            </a:p>
          </p:txBody>
        </p:sp>
      </p:grpSp>
      <p:grpSp>
        <p:nvGrpSpPr>
          <p:cNvPr id="16" name="Group 15"/>
          <p:cNvGrpSpPr/>
          <p:nvPr/>
        </p:nvGrpSpPr>
        <p:grpSpPr>
          <a:xfrm>
            <a:off x="1365261" y="505340"/>
            <a:ext cx="3740139" cy="933277"/>
            <a:chOff x="-158739" y="378821"/>
            <a:chExt cx="3740139" cy="933277"/>
          </a:xfrm>
        </p:grpSpPr>
        <p:sp>
          <p:nvSpPr>
            <p:cNvPr id="46" name="TextBox 45"/>
            <p:cNvSpPr txBox="1"/>
            <p:nvPr/>
          </p:nvSpPr>
          <p:spPr>
            <a:xfrm>
              <a:off x="-158739" y="378821"/>
              <a:ext cx="3520702" cy="646331"/>
            </a:xfrm>
            <a:prstGeom prst="rect">
              <a:avLst/>
            </a:prstGeom>
            <a:noFill/>
          </p:spPr>
          <p:txBody>
            <a:bodyPr wrap="square" rtlCol="0">
              <a:spAutoFit/>
            </a:bodyPr>
            <a:lstStyle/>
            <a:p>
              <a:r>
                <a:rPr lang="en-US" dirty="0">
                  <a:solidFill>
                    <a:srgbClr val="0033CC"/>
                  </a:solidFill>
                </a:rPr>
                <a:t>Mineral cations also chelate at low </a:t>
              </a:r>
              <a:r>
                <a:rPr lang="en-US" dirty="0" err="1">
                  <a:solidFill>
                    <a:srgbClr val="0033CC"/>
                  </a:solidFill>
                </a:rPr>
                <a:t>pHs</a:t>
              </a:r>
              <a:r>
                <a:rPr lang="en-US" dirty="0">
                  <a:solidFill>
                    <a:srgbClr val="0033CC"/>
                  </a:solidFill>
                </a:rPr>
                <a:t> if soluble</a:t>
              </a:r>
            </a:p>
          </p:txBody>
        </p:sp>
        <p:sp>
          <p:nvSpPr>
            <p:cNvPr id="61" name="TextBox 60"/>
            <p:cNvSpPr txBox="1"/>
            <p:nvPr/>
          </p:nvSpPr>
          <p:spPr>
            <a:xfrm>
              <a:off x="1858663" y="1035099"/>
              <a:ext cx="1722737" cy="276999"/>
            </a:xfrm>
            <a:prstGeom prst="rect">
              <a:avLst/>
            </a:prstGeom>
            <a:noFill/>
          </p:spPr>
          <p:txBody>
            <a:bodyPr wrap="square" rtlCol="0">
              <a:spAutoFit/>
            </a:bodyPr>
            <a:lstStyle/>
            <a:p>
              <a:r>
                <a:rPr lang="en-ZA" sz="1200" dirty="0">
                  <a:solidFill>
                    <a:srgbClr val="0070C0"/>
                  </a:solidFill>
                </a:rPr>
                <a:t>(</a:t>
              </a:r>
              <a:r>
                <a:rPr lang="en-ZA" sz="1200" dirty="0" err="1">
                  <a:solidFill>
                    <a:srgbClr val="0070C0"/>
                  </a:solidFill>
                </a:rPr>
                <a:t>Tamin</a:t>
              </a:r>
              <a:r>
                <a:rPr lang="en-ZA" sz="1200" dirty="0">
                  <a:solidFill>
                    <a:srgbClr val="0070C0"/>
                  </a:solidFill>
                </a:rPr>
                <a:t> et al., 2003)</a:t>
              </a:r>
            </a:p>
          </p:txBody>
        </p:sp>
      </p:grpSp>
      <p:sp>
        <p:nvSpPr>
          <p:cNvPr id="9" name="Footer Placeholder 8"/>
          <p:cNvSpPr>
            <a:spLocks noGrp="1"/>
          </p:cNvSpPr>
          <p:nvPr>
            <p:ph type="ftr" sz="quarter" idx="10"/>
          </p:nvPr>
        </p:nvSpPr>
        <p:spPr/>
        <p:txBody>
          <a:bodyPr/>
          <a:lstStyle/>
          <a:p>
            <a:r>
              <a:rPr lang="en-US"/>
              <a:t>CONFIDENTIAL_ALL RIGHTS RESERVED</a:t>
            </a:r>
          </a:p>
        </p:txBody>
      </p:sp>
    </p:spTree>
    <p:extLst>
      <p:ext uri="{BB962C8B-B14F-4D97-AF65-F5344CB8AC3E}">
        <p14:creationId xmlns:p14="http://schemas.microsoft.com/office/powerpoint/2010/main" val="219163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447800" y="-15873"/>
          <a:ext cx="9448800" cy="7102475"/>
        </p:xfrm>
        <a:graphic>
          <a:graphicData uri="http://schemas.openxmlformats.org/presentationml/2006/ole">
            <mc:AlternateContent xmlns:mc="http://schemas.openxmlformats.org/markup-compatibility/2006">
              <mc:Choice xmlns:v="urn:schemas-microsoft-com:vml" Requires="v">
                <p:oleObj spid="_x0000_s3087" name="Slide" r:id="rId3" imgW="4572000" imgH="3429000" progId="PowerPoint.Slide.8">
                  <p:embed/>
                </p:oleObj>
              </mc:Choice>
              <mc:Fallback>
                <p:oleObj name="Slide" r:id="rId3" imgW="4572000" imgH="3429000" progId="PowerPoint.Slide.8">
                  <p:embed/>
                  <p:pic>
                    <p:nvPicPr>
                      <p:cNvPr id="71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873"/>
                        <a:ext cx="9448800" cy="710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12376" y="105364"/>
            <a:ext cx="11367247" cy="1143000"/>
          </a:xfrm>
          <a:prstGeom prst="rect">
            <a:avLst/>
          </a:prstGeom>
          <a:noFill/>
          <a:ln w="9525">
            <a:noFill/>
            <a:miter lim="800000"/>
            <a:headEnd/>
            <a:tailEnd/>
          </a:ln>
          <a:effectLst/>
        </p:spPr>
        <p:txBody>
          <a:bodyPr lIns="92075" tIns="46038" rIns="92075" bIns="46038" anchor="ctr"/>
          <a:lstStyle/>
          <a:p>
            <a:pPr algn="ctr" defTabSz="762000">
              <a:defRPr/>
            </a:pPr>
            <a:r>
              <a:rPr lang="en-AU" sz="4800" dirty="0" err="1">
                <a:solidFill>
                  <a:srgbClr val="1F1F7B"/>
                </a:solidFill>
                <a:effectLst>
                  <a:outerShdw blurRad="38100" dist="38100" dir="2700000" algn="tl">
                    <a:srgbClr val="000000"/>
                  </a:outerShdw>
                </a:effectLst>
              </a:rPr>
              <a:t>Phytase</a:t>
            </a:r>
            <a:r>
              <a:rPr lang="en-AU" sz="4800" dirty="0">
                <a:solidFill>
                  <a:srgbClr val="1F1F7B"/>
                </a:solidFill>
                <a:effectLst>
                  <a:outerShdw blurRad="38100" dist="38100" dir="2700000" algn="tl">
                    <a:srgbClr val="000000"/>
                  </a:outerShdw>
                </a:effectLst>
              </a:rPr>
              <a:t> </a:t>
            </a:r>
            <a:r>
              <a:rPr lang="en-AU" sz="4800" dirty="0">
                <a:solidFill>
                  <a:srgbClr val="1F1F7B"/>
                </a:solidFill>
                <a:effectLst>
                  <a:outerShdw blurRad="38100" dist="38100" dir="2700000" algn="tl">
                    <a:srgbClr val="000000"/>
                  </a:outerShdw>
                </a:effectLst>
                <a:sym typeface="Symbol"/>
              </a:rPr>
              <a:t></a:t>
            </a:r>
            <a:r>
              <a:rPr lang="en-AU" sz="4800" dirty="0">
                <a:solidFill>
                  <a:srgbClr val="1F1F7B"/>
                </a:solidFill>
                <a:effectLst>
                  <a:outerShdw blurRad="38100" dist="38100" dir="2700000" algn="tl">
                    <a:srgbClr val="000000"/>
                  </a:outerShdw>
                </a:effectLst>
              </a:rPr>
              <a:t> mineral and protein digestibility</a:t>
            </a:r>
          </a:p>
        </p:txBody>
      </p:sp>
      <p:sp>
        <p:nvSpPr>
          <p:cNvPr id="89091" name="Rectangle 3"/>
          <p:cNvSpPr>
            <a:spLocks noChangeArrowheads="1"/>
          </p:cNvSpPr>
          <p:nvPr/>
        </p:nvSpPr>
        <p:spPr bwMode="auto">
          <a:xfrm>
            <a:off x="600635" y="1615608"/>
            <a:ext cx="10130117" cy="4562475"/>
          </a:xfrm>
          <a:prstGeom prst="rect">
            <a:avLst/>
          </a:prstGeom>
          <a:noFill/>
          <a:ln w="9525">
            <a:noFill/>
            <a:miter lim="800000"/>
            <a:headEnd/>
            <a:tailEnd/>
          </a:ln>
        </p:spPr>
        <p:txBody>
          <a:bodyPr lIns="92075" tIns="46038" rIns="92075" bIns="46038"/>
          <a:lstStyle/>
          <a:p>
            <a:pPr marL="342900" indent="-342900" defTabSz="762000">
              <a:spcBef>
                <a:spcPct val="20000"/>
              </a:spcBef>
              <a:buSzPct val="100000"/>
              <a:buFontTx/>
              <a:buChar char="•"/>
            </a:pPr>
            <a:r>
              <a:rPr lang="en-AU" sz="2800" dirty="0"/>
              <a:t>Phosphorus digestibility by 30% to 65% </a:t>
            </a:r>
          </a:p>
          <a:p>
            <a:pPr marL="342900" indent="-342900" defTabSz="762000">
              <a:spcBef>
                <a:spcPct val="20000"/>
              </a:spcBef>
              <a:buSzPct val="100000"/>
              <a:buFontTx/>
              <a:buChar char="•"/>
            </a:pPr>
            <a:endParaRPr lang="en-AU" sz="2800" dirty="0"/>
          </a:p>
          <a:p>
            <a:pPr marL="342900" indent="-342900" defTabSz="762000">
              <a:spcBef>
                <a:spcPct val="20000"/>
              </a:spcBef>
              <a:buSzPct val="100000"/>
              <a:buFontTx/>
              <a:buChar char="•"/>
            </a:pPr>
            <a:r>
              <a:rPr lang="en-AU" sz="2800" dirty="0"/>
              <a:t>Calcium digestibility by 20-30%</a:t>
            </a:r>
          </a:p>
          <a:p>
            <a:pPr marL="1714500" lvl="3" indent="-342900" defTabSz="762000">
              <a:spcBef>
                <a:spcPct val="20000"/>
              </a:spcBef>
              <a:buSzPct val="100000"/>
              <a:buFontTx/>
              <a:buChar char="•"/>
            </a:pPr>
            <a:r>
              <a:rPr lang="en-AU" sz="2000" dirty="0"/>
              <a:t>Also increases digestibility of Zinc, Copper, Iron up to 5%.</a:t>
            </a:r>
          </a:p>
          <a:p>
            <a:pPr marL="1714500" lvl="3" indent="-342900" defTabSz="762000">
              <a:spcBef>
                <a:spcPct val="20000"/>
              </a:spcBef>
              <a:buSzPct val="100000"/>
              <a:buFontTx/>
              <a:buChar char="•"/>
            </a:pPr>
            <a:endParaRPr lang="en-AU" sz="2800" dirty="0"/>
          </a:p>
          <a:p>
            <a:pPr marL="342900" indent="-342900" defTabSz="762000">
              <a:spcBef>
                <a:spcPct val="20000"/>
              </a:spcBef>
              <a:buSzPct val="100000"/>
              <a:buFont typeface="Arial" charset="0"/>
              <a:buChar char="•"/>
            </a:pPr>
            <a:r>
              <a:rPr lang="en-AU" sz="2800" dirty="0"/>
              <a:t>Increases protein/amino acid digestibility between 2 to 5%</a:t>
            </a:r>
          </a:p>
          <a:p>
            <a:pPr marL="342900" indent="-342900" defTabSz="762000">
              <a:spcBef>
                <a:spcPct val="20000"/>
              </a:spcBef>
              <a:buSzPct val="100000"/>
              <a:buFont typeface="Arial" charset="0"/>
              <a:buChar char="•"/>
            </a:pPr>
            <a:endParaRPr lang="en-AU" sz="2800" dirty="0"/>
          </a:p>
          <a:p>
            <a:pPr marL="342900" indent="-342900" defTabSz="762000">
              <a:spcBef>
                <a:spcPct val="20000"/>
              </a:spcBef>
              <a:buSzPct val="100000"/>
              <a:buFont typeface="Arial" charset="0"/>
              <a:buChar char="•"/>
            </a:pPr>
            <a:r>
              <a:rPr lang="en-AU" sz="2800" dirty="0"/>
              <a:t>Saves between $5.00 to $25.00/tonne in diet cost</a:t>
            </a:r>
          </a:p>
          <a:p>
            <a:pPr marL="342900" indent="-342900" defTabSz="762000">
              <a:spcBef>
                <a:spcPct val="20000"/>
              </a:spcBef>
              <a:buSzPct val="100000"/>
              <a:buFont typeface="Arial" charset="0"/>
              <a:buChar char="•"/>
            </a:pPr>
            <a:endParaRPr lang="en-AU" sz="2800" dirty="0"/>
          </a:p>
          <a:p>
            <a:pPr marL="342900" indent="-342900" defTabSz="762000">
              <a:spcBef>
                <a:spcPct val="20000"/>
              </a:spcBef>
              <a:buSzPct val="100000"/>
              <a:buFont typeface="Arial" charset="0"/>
              <a:buChar char="•"/>
            </a:pPr>
            <a:r>
              <a:rPr lang="en-AU" sz="2800" dirty="0"/>
              <a:t>95% of Australian industry monogastric industry uses Phytase</a:t>
            </a:r>
          </a:p>
          <a:p>
            <a:pPr marL="342900" indent="-342900" defTabSz="762000">
              <a:spcBef>
                <a:spcPct val="20000"/>
              </a:spcBef>
              <a:buSzPct val="100000"/>
              <a:buFontTx/>
              <a:buChar char="•"/>
            </a:pPr>
            <a:endParaRPr lang="en-AU" sz="2800" u="sng" dirty="0"/>
          </a:p>
        </p:txBody>
      </p:sp>
      <p:sp>
        <p:nvSpPr>
          <p:cNvPr id="89092" name="Line 4"/>
          <p:cNvSpPr>
            <a:spLocks noChangeShapeType="1"/>
          </p:cNvSpPr>
          <p:nvPr/>
        </p:nvSpPr>
        <p:spPr bwMode="auto">
          <a:xfrm flipV="1">
            <a:off x="806824" y="1227337"/>
            <a:ext cx="9351309" cy="25213"/>
          </a:xfrm>
          <a:prstGeom prst="line">
            <a:avLst/>
          </a:prstGeom>
          <a:noFill/>
          <a:ln w="38100" cmpd="dbl">
            <a:solidFill>
              <a:srgbClr val="FF3300"/>
            </a:solidFill>
            <a:round/>
            <a:headEnd/>
            <a:tailEnd/>
          </a:ln>
        </p:spPr>
        <p:txBody>
          <a:bodyPr/>
          <a:lstStyle/>
          <a:p>
            <a:endParaRPr lang="en-US"/>
          </a:p>
        </p:txBody>
      </p:sp>
      <p:sp>
        <p:nvSpPr>
          <p:cNvPr id="2" name="Arrow: Down 1">
            <a:extLst>
              <a:ext uri="{FF2B5EF4-FFF2-40B4-BE49-F238E27FC236}">
                <a16:creationId xmlns:a16="http://schemas.microsoft.com/office/drawing/2014/main" id="{8620F464-5393-4723-8814-2272EB54C30D}"/>
              </a:ext>
            </a:extLst>
          </p:cNvPr>
          <p:cNvSpPr/>
          <p:nvPr/>
        </p:nvSpPr>
        <p:spPr>
          <a:xfrm>
            <a:off x="6901928" y="1021081"/>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609" y="365126"/>
            <a:ext cx="11533671" cy="989222"/>
          </a:xfrm>
          <a:solidFill>
            <a:schemeClr val="accent2"/>
          </a:solidFill>
        </p:spPr>
        <p:txBody>
          <a:bodyPr anchor="b">
            <a:normAutofit/>
          </a:bodyPr>
          <a:lstStyle/>
          <a:p>
            <a:pPr algn="ctr"/>
            <a:r>
              <a:rPr lang="en-AU" sz="4000" b="1" dirty="0">
                <a:solidFill>
                  <a:schemeClr val="bg1"/>
                </a:solidFill>
              </a:rPr>
              <a:t>Scope of the presentation</a:t>
            </a:r>
          </a:p>
        </p:txBody>
      </p:sp>
      <p:cxnSp>
        <p:nvCxnSpPr>
          <p:cNvPr id="7" name="Straight Connector 6"/>
          <p:cNvCxnSpPr/>
          <p:nvPr/>
        </p:nvCxnSpPr>
        <p:spPr>
          <a:xfrm>
            <a:off x="281609" y="6202018"/>
            <a:ext cx="11533671" cy="99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281609" y="1806640"/>
            <a:ext cx="11031850" cy="4155622"/>
          </a:xfrm>
        </p:spPr>
        <p:txBody>
          <a:bodyPr>
            <a:normAutofit fontScale="92500" lnSpcReduction="20000"/>
          </a:bodyPr>
          <a:lstStyle/>
          <a:p>
            <a:r>
              <a:rPr lang="en-AU" dirty="0"/>
              <a:t>Terminology of Phosphorus (P) in nutrition</a:t>
            </a:r>
          </a:p>
          <a:p>
            <a:pPr lvl="1"/>
            <a:r>
              <a:rPr lang="en-AU" dirty="0"/>
              <a:t>Total P, Phytate P, digestible P</a:t>
            </a:r>
          </a:p>
          <a:p>
            <a:pPr marL="0" indent="0">
              <a:buNone/>
            </a:pPr>
            <a:endParaRPr lang="en-AU" dirty="0"/>
          </a:p>
          <a:p>
            <a:r>
              <a:rPr lang="en-AU" dirty="0"/>
              <a:t>Why different P sources influence growth, feed intake and health</a:t>
            </a:r>
          </a:p>
          <a:p>
            <a:endParaRPr lang="en-AU" dirty="0"/>
          </a:p>
          <a:p>
            <a:r>
              <a:rPr lang="en-AU" dirty="0"/>
              <a:t>Traps of cheap P sources</a:t>
            </a:r>
          </a:p>
          <a:p>
            <a:pPr marL="0" indent="0">
              <a:buNone/>
            </a:pPr>
            <a:endParaRPr lang="en-AU" dirty="0"/>
          </a:p>
          <a:p>
            <a:r>
              <a:rPr lang="en-AU" dirty="0"/>
              <a:t>Phytate and using the Phytase enzyme to maximise P digestibility</a:t>
            </a:r>
          </a:p>
          <a:p>
            <a:pPr marL="0" indent="0">
              <a:buNone/>
            </a:pPr>
            <a:endParaRPr lang="en-AU" dirty="0"/>
          </a:p>
          <a:p>
            <a:r>
              <a:rPr lang="en-AU" dirty="0"/>
              <a:t>What the Ruminant world can learn from the monogastric P nutrition</a:t>
            </a:r>
          </a:p>
          <a:p>
            <a:endParaRPr lang="en-AU" dirty="0"/>
          </a:p>
        </p:txBody>
      </p:sp>
      <p:pic>
        <p:nvPicPr>
          <p:cNvPr id="8"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759"/>
            <a:ext cx="2912165" cy="618731"/>
          </a:xfrm>
          <a:prstGeom prst="rect">
            <a:avLst/>
          </a:prstGeom>
          <a:solidFill>
            <a:schemeClr val="bg1"/>
          </a:solidFill>
        </p:spPr>
      </p:pic>
    </p:spTree>
    <p:extLst>
      <p:ext uri="{BB962C8B-B14F-4D97-AF65-F5344CB8AC3E}">
        <p14:creationId xmlns:p14="http://schemas.microsoft.com/office/powerpoint/2010/main" val="2256776558"/>
      </p:ext>
    </p:extLst>
  </p:cSld>
  <p:clrMapOvr>
    <a:masterClrMapping/>
  </p:clrMapOvr>
  <mc:AlternateContent xmlns:mc="http://schemas.openxmlformats.org/markup-compatibility/2006" xmlns:p14="http://schemas.microsoft.com/office/powerpoint/2010/main">
    <mc:Choice Requires="p14">
      <p:transition spd="slow" p14:dur="35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524000" y="54432"/>
            <a:ext cx="8839200" cy="659676"/>
          </a:xfrm>
          <a:prstGeom prst="rect">
            <a:avLst/>
          </a:prstGeom>
        </p:spPr>
        <p:txBody>
          <a:bodyPr lIns="92075" tIns="46038" rIns="92075" bIns="46038"/>
          <a:lstStyle/>
          <a:p>
            <a:pPr>
              <a:defRPr/>
            </a:pPr>
            <a:r>
              <a:rPr lang="en-US" sz="2400" b="1" dirty="0">
                <a:solidFill>
                  <a:schemeClr val="bg1"/>
                </a:solidFill>
              </a:rPr>
              <a:t>Our Objective: Hydrolyze 100% </a:t>
            </a:r>
            <a:r>
              <a:rPr lang="en-US" sz="2400" b="1" dirty="0" err="1">
                <a:solidFill>
                  <a:schemeClr val="bg1"/>
                </a:solidFill>
              </a:rPr>
              <a:t>Phytate</a:t>
            </a:r>
            <a:r>
              <a:rPr lang="en-US" sz="2400" b="1" dirty="0">
                <a:solidFill>
                  <a:schemeClr val="bg1"/>
                </a:solidFill>
              </a:rPr>
              <a:t> as fast as possible</a:t>
            </a:r>
            <a:endParaRPr lang="en-US" sz="1500" b="1" dirty="0">
              <a:solidFill>
                <a:schemeClr val="bg1"/>
              </a:solidFill>
              <a:latin typeface="Verdana" pitchFamily="34" charset="0"/>
            </a:endParaRPr>
          </a:p>
        </p:txBody>
      </p:sp>
      <p:pic>
        <p:nvPicPr>
          <p:cNvPr id="40963" name="Picture 3" descr="GalinhaDigestivo2"/>
          <p:cNvPicPr>
            <a:picLocks noChangeAspect="1" noChangeArrowheads="1"/>
          </p:cNvPicPr>
          <p:nvPr/>
        </p:nvPicPr>
        <p:blipFill>
          <a:blip r:embed="rId3" cstate="print"/>
          <a:srcRect/>
          <a:stretch>
            <a:fillRect/>
          </a:stretch>
        </p:blipFill>
        <p:spPr bwMode="auto">
          <a:xfrm>
            <a:off x="1524000" y="990600"/>
            <a:ext cx="8534400" cy="5486400"/>
          </a:xfrm>
          <a:prstGeom prst="rect">
            <a:avLst/>
          </a:prstGeom>
          <a:noFill/>
          <a:ln w="9525">
            <a:noFill/>
            <a:miter lim="800000"/>
            <a:headEnd/>
            <a:tailEnd/>
          </a:ln>
        </p:spPr>
      </p:pic>
      <p:sp>
        <p:nvSpPr>
          <p:cNvPr id="40964" name="Text Box 4"/>
          <p:cNvSpPr txBox="1">
            <a:spLocks noChangeArrowheads="1"/>
          </p:cNvSpPr>
          <p:nvPr/>
        </p:nvSpPr>
        <p:spPr bwMode="auto">
          <a:xfrm>
            <a:off x="1752600" y="2667001"/>
            <a:ext cx="1447800" cy="646331"/>
          </a:xfrm>
          <a:prstGeom prst="rect">
            <a:avLst/>
          </a:prstGeom>
          <a:noFill/>
          <a:ln w="12700">
            <a:noFill/>
            <a:miter lim="800000"/>
            <a:headEnd type="none" w="sm" len="sm"/>
            <a:tailEnd type="none" w="sm" len="sm"/>
          </a:ln>
        </p:spPr>
        <p:txBody>
          <a:bodyPr wrap="square">
            <a:spAutoFit/>
          </a:bodyPr>
          <a:lstStyle/>
          <a:p>
            <a:pPr defTabSz="762000" eaLnBrk="0" hangingPunct="0"/>
            <a:r>
              <a:rPr lang="en-US" dirty="0">
                <a:solidFill>
                  <a:srgbClr val="000000"/>
                </a:solidFill>
                <a:latin typeface="Calibri"/>
              </a:rPr>
              <a:t>Crop</a:t>
            </a:r>
            <a:endParaRPr lang="en-US" baseline="30000" dirty="0">
              <a:solidFill>
                <a:srgbClr val="000000"/>
              </a:solidFill>
              <a:latin typeface="Calibri"/>
            </a:endParaRPr>
          </a:p>
          <a:p>
            <a:pPr defTabSz="762000" eaLnBrk="0" hangingPunct="0"/>
            <a:r>
              <a:rPr lang="en-US" dirty="0">
                <a:solidFill>
                  <a:srgbClr val="000000"/>
                </a:solidFill>
                <a:latin typeface="Calibri"/>
              </a:rPr>
              <a:t> </a:t>
            </a:r>
          </a:p>
        </p:txBody>
      </p:sp>
      <p:sp>
        <p:nvSpPr>
          <p:cNvPr id="40965" name="Text Box 5"/>
          <p:cNvSpPr txBox="1">
            <a:spLocks noChangeArrowheads="1"/>
          </p:cNvSpPr>
          <p:nvPr/>
        </p:nvSpPr>
        <p:spPr bwMode="auto">
          <a:xfrm>
            <a:off x="2133601" y="4038600"/>
            <a:ext cx="1531701" cy="369332"/>
          </a:xfrm>
          <a:prstGeom prst="rect">
            <a:avLst/>
          </a:prstGeom>
          <a:noFill/>
          <a:ln w="12700">
            <a:noFill/>
            <a:miter lim="800000"/>
            <a:headEnd type="none" w="sm" len="sm"/>
            <a:tailEnd type="none" w="sm" len="sm"/>
          </a:ln>
        </p:spPr>
        <p:txBody>
          <a:bodyPr wrap="none">
            <a:spAutoFit/>
          </a:bodyPr>
          <a:lstStyle/>
          <a:p>
            <a:pPr defTabSz="762000" eaLnBrk="0" hangingPunct="0"/>
            <a:r>
              <a:rPr lang="fr-FR" dirty="0" err="1">
                <a:solidFill>
                  <a:srgbClr val="000000"/>
                </a:solidFill>
                <a:latin typeface="Calibri"/>
              </a:rPr>
              <a:t>Proventriculus</a:t>
            </a:r>
            <a:endParaRPr lang="fr-FR" dirty="0">
              <a:solidFill>
                <a:srgbClr val="000000"/>
              </a:solidFill>
              <a:latin typeface="Calibri"/>
            </a:endParaRPr>
          </a:p>
        </p:txBody>
      </p:sp>
      <p:sp>
        <p:nvSpPr>
          <p:cNvPr id="40966" name="Line 6"/>
          <p:cNvSpPr>
            <a:spLocks noChangeShapeType="1"/>
          </p:cNvSpPr>
          <p:nvPr/>
        </p:nvSpPr>
        <p:spPr bwMode="auto">
          <a:xfrm flipV="1">
            <a:off x="2881150" y="4419600"/>
            <a:ext cx="1005050" cy="114300"/>
          </a:xfrm>
          <a:prstGeom prst="line">
            <a:avLst/>
          </a:prstGeom>
          <a:noFill/>
          <a:ln w="38100">
            <a:solidFill>
              <a:srgbClr val="0000FF"/>
            </a:solidFill>
            <a:round/>
            <a:headEnd type="none" w="sm" len="sm"/>
            <a:tailEnd type="triangle" w="sm" len="sm"/>
          </a:ln>
        </p:spPr>
        <p:txBody>
          <a:bodyPr/>
          <a:lstStyle/>
          <a:p>
            <a:endParaRPr lang="en-US" dirty="0">
              <a:solidFill>
                <a:prstClr val="black"/>
              </a:solidFill>
              <a:latin typeface="Calibri"/>
            </a:endParaRPr>
          </a:p>
        </p:txBody>
      </p:sp>
      <p:sp>
        <p:nvSpPr>
          <p:cNvPr id="40967" name="Line 7"/>
          <p:cNvSpPr>
            <a:spLocks noChangeShapeType="1"/>
          </p:cNvSpPr>
          <p:nvPr/>
        </p:nvSpPr>
        <p:spPr bwMode="auto">
          <a:xfrm>
            <a:off x="2476500" y="3086100"/>
            <a:ext cx="1028700" cy="342900"/>
          </a:xfrm>
          <a:prstGeom prst="line">
            <a:avLst/>
          </a:prstGeom>
          <a:noFill/>
          <a:ln w="38100">
            <a:solidFill>
              <a:srgbClr val="0000FF"/>
            </a:solidFill>
            <a:round/>
            <a:headEnd type="none" w="sm" len="sm"/>
            <a:tailEnd type="triangle" w="sm" len="sm"/>
          </a:ln>
        </p:spPr>
        <p:txBody>
          <a:bodyPr/>
          <a:lstStyle/>
          <a:p>
            <a:endParaRPr lang="en-US" dirty="0">
              <a:solidFill>
                <a:prstClr val="black"/>
              </a:solidFill>
              <a:latin typeface="Calibri"/>
            </a:endParaRPr>
          </a:p>
        </p:txBody>
      </p:sp>
      <p:sp>
        <p:nvSpPr>
          <p:cNvPr id="40968" name="Text Box 9"/>
          <p:cNvSpPr txBox="1">
            <a:spLocks noChangeArrowheads="1"/>
          </p:cNvSpPr>
          <p:nvPr/>
        </p:nvSpPr>
        <p:spPr bwMode="auto">
          <a:xfrm>
            <a:off x="3036501" y="5181600"/>
            <a:ext cx="2057400" cy="369332"/>
          </a:xfrm>
          <a:prstGeom prst="rect">
            <a:avLst/>
          </a:prstGeom>
          <a:noFill/>
          <a:ln w="12700">
            <a:noFill/>
            <a:miter lim="800000"/>
            <a:headEnd type="none" w="sm" len="sm"/>
            <a:tailEnd type="none" w="sm" len="sm"/>
          </a:ln>
        </p:spPr>
        <p:txBody>
          <a:bodyPr>
            <a:spAutoFit/>
          </a:bodyPr>
          <a:lstStyle/>
          <a:p>
            <a:pPr defTabSz="762000" eaLnBrk="0" hangingPunct="0"/>
            <a:r>
              <a:rPr lang="en-US" dirty="0">
                <a:solidFill>
                  <a:srgbClr val="000000"/>
                </a:solidFill>
                <a:latin typeface="Calibri"/>
              </a:rPr>
              <a:t>Gizzard</a:t>
            </a:r>
            <a:endParaRPr lang="en-US" baseline="30000" dirty="0">
              <a:solidFill>
                <a:srgbClr val="000000"/>
              </a:solidFill>
              <a:latin typeface="Calibri"/>
            </a:endParaRPr>
          </a:p>
        </p:txBody>
      </p:sp>
      <p:sp>
        <p:nvSpPr>
          <p:cNvPr id="40969" name="Line 10"/>
          <p:cNvSpPr>
            <a:spLocks noChangeShapeType="1"/>
          </p:cNvSpPr>
          <p:nvPr/>
        </p:nvSpPr>
        <p:spPr bwMode="auto">
          <a:xfrm>
            <a:off x="2881150" y="4551000"/>
            <a:ext cx="1386050" cy="739066"/>
          </a:xfrm>
          <a:prstGeom prst="line">
            <a:avLst/>
          </a:prstGeom>
          <a:noFill/>
          <a:ln w="38100">
            <a:solidFill>
              <a:srgbClr val="0000FF"/>
            </a:solidFill>
            <a:round/>
            <a:headEnd type="none" w="sm" len="sm"/>
            <a:tailEnd type="triangle" w="sm" len="sm"/>
          </a:ln>
        </p:spPr>
        <p:txBody>
          <a:bodyPr/>
          <a:lstStyle/>
          <a:p>
            <a:endParaRPr lang="en-US" dirty="0">
              <a:solidFill>
                <a:prstClr val="black"/>
              </a:solidFill>
              <a:latin typeface="Calibri"/>
            </a:endParaRPr>
          </a:p>
        </p:txBody>
      </p:sp>
      <p:sp>
        <p:nvSpPr>
          <p:cNvPr id="40972" name="Line 14"/>
          <p:cNvSpPr>
            <a:spLocks noChangeShapeType="1"/>
          </p:cNvSpPr>
          <p:nvPr/>
        </p:nvSpPr>
        <p:spPr bwMode="auto">
          <a:xfrm flipV="1">
            <a:off x="6934200" y="4748254"/>
            <a:ext cx="228600" cy="890545"/>
          </a:xfrm>
          <a:prstGeom prst="line">
            <a:avLst/>
          </a:prstGeom>
          <a:noFill/>
          <a:ln w="38100">
            <a:solidFill>
              <a:srgbClr val="0000FF"/>
            </a:solidFill>
            <a:round/>
            <a:headEnd type="none" w="sm" len="sm"/>
            <a:tailEnd type="triangle" w="sm" len="sm"/>
          </a:ln>
        </p:spPr>
        <p:txBody>
          <a:bodyPr/>
          <a:lstStyle/>
          <a:p>
            <a:endParaRPr lang="en-US" dirty="0">
              <a:solidFill>
                <a:prstClr val="black"/>
              </a:solidFill>
              <a:latin typeface="Calibri"/>
            </a:endParaRPr>
          </a:p>
        </p:txBody>
      </p:sp>
      <p:sp>
        <p:nvSpPr>
          <p:cNvPr id="40973" name="Text Box 15"/>
          <p:cNvSpPr txBox="1">
            <a:spLocks noChangeArrowheads="1"/>
          </p:cNvSpPr>
          <p:nvPr/>
        </p:nvSpPr>
        <p:spPr bwMode="auto">
          <a:xfrm>
            <a:off x="7543801" y="1230313"/>
            <a:ext cx="752129" cy="369332"/>
          </a:xfrm>
          <a:prstGeom prst="rect">
            <a:avLst/>
          </a:prstGeom>
          <a:noFill/>
          <a:ln w="12700">
            <a:noFill/>
            <a:miter lim="800000"/>
            <a:headEnd type="none" w="sm" len="sm"/>
            <a:tailEnd type="none" w="sm" len="sm"/>
          </a:ln>
        </p:spPr>
        <p:txBody>
          <a:bodyPr wrap="none">
            <a:spAutoFit/>
          </a:bodyPr>
          <a:lstStyle/>
          <a:p>
            <a:pPr defTabSz="762000" eaLnBrk="0" hangingPunct="0"/>
            <a:r>
              <a:rPr lang="en-US" dirty="0">
                <a:solidFill>
                  <a:srgbClr val="000000"/>
                </a:solidFill>
                <a:latin typeface="Calibri"/>
              </a:rPr>
              <a:t>Ileum</a:t>
            </a:r>
            <a:r>
              <a:rPr lang="en-US" baseline="30000" dirty="0">
                <a:solidFill>
                  <a:srgbClr val="000000"/>
                </a:solidFill>
                <a:latin typeface="Calibri"/>
              </a:rPr>
              <a:t> </a:t>
            </a:r>
            <a:endParaRPr lang="en-US" dirty="0">
              <a:solidFill>
                <a:srgbClr val="000000"/>
              </a:solidFill>
              <a:latin typeface="Calibri"/>
            </a:endParaRPr>
          </a:p>
        </p:txBody>
      </p:sp>
      <p:sp>
        <p:nvSpPr>
          <p:cNvPr id="40974" name="Line 16"/>
          <p:cNvSpPr>
            <a:spLocks noChangeShapeType="1"/>
          </p:cNvSpPr>
          <p:nvPr/>
        </p:nvSpPr>
        <p:spPr bwMode="auto">
          <a:xfrm flipH="1">
            <a:off x="7772400" y="1905000"/>
            <a:ext cx="381000" cy="762000"/>
          </a:xfrm>
          <a:prstGeom prst="line">
            <a:avLst/>
          </a:prstGeom>
          <a:noFill/>
          <a:ln w="38100">
            <a:solidFill>
              <a:srgbClr val="0000FF"/>
            </a:solidFill>
            <a:round/>
            <a:headEnd type="none" w="sm" len="sm"/>
            <a:tailEnd type="triangle" w="sm" len="sm"/>
          </a:ln>
        </p:spPr>
        <p:txBody>
          <a:bodyPr/>
          <a:lstStyle/>
          <a:p>
            <a:endParaRPr lang="en-US" dirty="0">
              <a:solidFill>
                <a:prstClr val="black"/>
              </a:solidFill>
              <a:latin typeface="Calibri"/>
            </a:endParaRPr>
          </a:p>
        </p:txBody>
      </p:sp>
      <p:sp>
        <p:nvSpPr>
          <p:cNvPr id="40980" name="TextBox 23"/>
          <p:cNvSpPr txBox="1">
            <a:spLocks noChangeArrowheads="1"/>
          </p:cNvSpPr>
          <p:nvPr/>
        </p:nvSpPr>
        <p:spPr bwMode="auto">
          <a:xfrm>
            <a:off x="1905000" y="4406732"/>
            <a:ext cx="1752600" cy="646112"/>
          </a:xfrm>
          <a:prstGeom prst="rect">
            <a:avLst/>
          </a:prstGeom>
          <a:noFill/>
          <a:ln w="9525">
            <a:solidFill>
              <a:schemeClr val="tx2">
                <a:lumMod val="75000"/>
              </a:schemeClr>
            </a:solidFill>
            <a:miter lim="800000"/>
            <a:headEnd/>
            <a:tailEnd/>
          </a:ln>
        </p:spPr>
        <p:txBody>
          <a:bodyPr wrap="square">
            <a:spAutoFit/>
          </a:bodyPr>
          <a:lstStyle/>
          <a:p>
            <a:pPr eaLnBrk="0" hangingPunct="0"/>
            <a:r>
              <a:rPr lang="en-US" b="1" dirty="0">
                <a:solidFill>
                  <a:srgbClr val="002060"/>
                </a:solidFill>
                <a:latin typeface="Calibri"/>
              </a:rPr>
              <a:t>P+M  </a:t>
            </a:r>
          </a:p>
          <a:p>
            <a:pPr eaLnBrk="0" hangingPunct="0"/>
            <a:r>
              <a:rPr lang="en-US" b="1" dirty="0">
                <a:solidFill>
                  <a:srgbClr val="002060"/>
                </a:solidFill>
                <a:latin typeface="Calibri"/>
              </a:rPr>
              <a:t>37 m (20 – 72)</a:t>
            </a:r>
          </a:p>
        </p:txBody>
      </p:sp>
      <p:sp>
        <p:nvSpPr>
          <p:cNvPr id="40981" name="TextBox 24"/>
          <p:cNvSpPr txBox="1">
            <a:spLocks noChangeArrowheads="1"/>
          </p:cNvSpPr>
          <p:nvPr/>
        </p:nvSpPr>
        <p:spPr bwMode="auto">
          <a:xfrm>
            <a:off x="6204129" y="5619253"/>
            <a:ext cx="2526942" cy="923330"/>
          </a:xfrm>
          <a:prstGeom prst="rect">
            <a:avLst/>
          </a:prstGeom>
          <a:noFill/>
          <a:ln w="9525">
            <a:solidFill>
              <a:schemeClr val="tx2">
                <a:lumMod val="75000"/>
              </a:schemeClr>
            </a:solidFill>
            <a:miter lim="800000"/>
            <a:headEnd/>
            <a:tailEnd/>
          </a:ln>
        </p:spPr>
        <p:txBody>
          <a:bodyPr wrap="square">
            <a:spAutoFit/>
          </a:bodyPr>
          <a:lstStyle/>
          <a:p>
            <a:pPr eaLnBrk="0" hangingPunct="0"/>
            <a:r>
              <a:rPr lang="en-US" b="1" dirty="0">
                <a:solidFill>
                  <a:srgbClr val="002060"/>
                </a:solidFill>
                <a:latin typeface="Calibri"/>
              </a:rPr>
              <a:t>Duodenum + Jejunum  91 m</a:t>
            </a:r>
          </a:p>
          <a:p>
            <a:pPr eaLnBrk="0" hangingPunct="0"/>
            <a:r>
              <a:rPr lang="en-US" b="1" dirty="0">
                <a:solidFill>
                  <a:srgbClr val="002060"/>
                </a:solidFill>
                <a:latin typeface="Calibri"/>
              </a:rPr>
              <a:t>(60 – 168 m)</a:t>
            </a:r>
          </a:p>
        </p:txBody>
      </p:sp>
      <p:cxnSp>
        <p:nvCxnSpPr>
          <p:cNvPr id="27" name="Straight Arrow Connector 26"/>
          <p:cNvCxnSpPr/>
          <p:nvPr/>
        </p:nvCxnSpPr>
        <p:spPr>
          <a:xfrm flipH="1">
            <a:off x="3505200" y="1676400"/>
            <a:ext cx="1524000" cy="1905000"/>
          </a:xfrm>
          <a:prstGeom prst="straightConnector1">
            <a:avLst/>
          </a:prstGeom>
          <a:ln w="31750">
            <a:solidFill>
              <a:srgbClr val="0099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038600" y="1676400"/>
            <a:ext cx="1066800" cy="281940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419600" y="1752600"/>
            <a:ext cx="762000" cy="3429000"/>
          </a:xfrm>
          <a:prstGeom prst="straightConnector1">
            <a:avLst/>
          </a:prstGeom>
          <a:ln w="3175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876800" y="1676400"/>
            <a:ext cx="457200" cy="2971800"/>
          </a:xfrm>
          <a:prstGeom prst="straightConnector1">
            <a:avLst/>
          </a:prstGeom>
          <a:ln w="317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986" name="TextBox 35"/>
          <p:cNvSpPr txBox="1">
            <a:spLocks noChangeArrowheads="1"/>
          </p:cNvSpPr>
          <p:nvPr/>
        </p:nvSpPr>
        <p:spPr bwMode="auto">
          <a:xfrm>
            <a:off x="4114800" y="1066801"/>
            <a:ext cx="3505200" cy="646331"/>
          </a:xfrm>
          <a:prstGeom prst="rect">
            <a:avLst/>
          </a:prstGeom>
          <a:noFill/>
          <a:ln w="9525">
            <a:solidFill>
              <a:srgbClr val="00B050"/>
            </a:solidFill>
            <a:miter lim="800000"/>
            <a:headEnd/>
            <a:tailEnd/>
          </a:ln>
        </p:spPr>
        <p:txBody>
          <a:bodyPr wrap="square">
            <a:spAutoFit/>
          </a:bodyPr>
          <a:lstStyle/>
          <a:p>
            <a:pPr eaLnBrk="0" hangingPunct="0">
              <a:spcBef>
                <a:spcPct val="50000"/>
              </a:spcBef>
            </a:pPr>
            <a:r>
              <a:rPr lang="en-US" b="1" dirty="0">
                <a:solidFill>
                  <a:srgbClr val="0000FF"/>
                </a:solidFill>
                <a:latin typeface="Calibri"/>
              </a:rPr>
              <a:t>Areas where exogenous phytases work most effectively</a:t>
            </a:r>
          </a:p>
        </p:txBody>
      </p:sp>
      <p:sp>
        <p:nvSpPr>
          <p:cNvPr id="38" name="TextBox 37"/>
          <p:cNvSpPr txBox="1">
            <a:spLocks noChangeArrowheads="1"/>
          </p:cNvSpPr>
          <p:nvPr/>
        </p:nvSpPr>
        <p:spPr bwMode="auto">
          <a:xfrm>
            <a:off x="1524000" y="6453346"/>
            <a:ext cx="4800600" cy="400110"/>
          </a:xfrm>
          <a:prstGeom prst="rect">
            <a:avLst/>
          </a:prstGeom>
          <a:solidFill>
            <a:schemeClr val="bg1"/>
          </a:solidFill>
          <a:ln w="9525">
            <a:noFill/>
            <a:miter lim="800000"/>
            <a:headEnd/>
            <a:tailEnd/>
          </a:ln>
        </p:spPr>
        <p:txBody>
          <a:bodyPr wrap="square">
            <a:spAutoFit/>
          </a:bodyPr>
          <a:lstStyle/>
          <a:p>
            <a:pPr eaLnBrk="0" hangingPunct="0"/>
            <a:r>
              <a:rPr lang="es-CO" sz="2000" b="1" dirty="0">
                <a:solidFill>
                  <a:srgbClr val="000099"/>
                </a:solidFill>
                <a:latin typeface="Calibri"/>
              </a:rPr>
              <a:t>Time </a:t>
            </a:r>
            <a:r>
              <a:rPr lang="es-CO" sz="2000" b="1" dirty="0" err="1">
                <a:solidFill>
                  <a:srgbClr val="000099"/>
                </a:solidFill>
                <a:latin typeface="Calibri"/>
              </a:rPr>
              <a:t>for</a:t>
            </a:r>
            <a:r>
              <a:rPr lang="es-CO" sz="2000" b="1" dirty="0">
                <a:solidFill>
                  <a:srgbClr val="000099"/>
                </a:solidFill>
                <a:latin typeface="Calibri"/>
              </a:rPr>
              <a:t> phytase to </a:t>
            </a:r>
            <a:r>
              <a:rPr lang="es-CO" sz="2000" b="1" dirty="0" err="1">
                <a:solidFill>
                  <a:srgbClr val="000099"/>
                </a:solidFill>
                <a:latin typeface="Calibri"/>
              </a:rPr>
              <a:t>work</a:t>
            </a:r>
            <a:r>
              <a:rPr lang="es-CO" sz="2000" b="1" dirty="0">
                <a:solidFill>
                  <a:srgbClr val="000099"/>
                </a:solidFill>
                <a:latin typeface="Calibri"/>
              </a:rPr>
              <a:t> @ 37 m (20 - 72)</a:t>
            </a:r>
          </a:p>
        </p:txBody>
      </p:sp>
      <p:sp>
        <p:nvSpPr>
          <p:cNvPr id="30" name="Line 10"/>
          <p:cNvSpPr>
            <a:spLocks noChangeShapeType="1"/>
          </p:cNvSpPr>
          <p:nvPr/>
        </p:nvSpPr>
        <p:spPr bwMode="auto">
          <a:xfrm flipH="1" flipV="1">
            <a:off x="4724400" y="4724399"/>
            <a:ext cx="1828800" cy="914401"/>
          </a:xfrm>
          <a:prstGeom prst="line">
            <a:avLst/>
          </a:prstGeom>
          <a:noFill/>
          <a:ln w="38100">
            <a:solidFill>
              <a:srgbClr val="0000FF"/>
            </a:solidFill>
            <a:round/>
            <a:headEnd type="none" w="sm" len="sm"/>
            <a:tailEnd type="triangle" w="sm" len="sm"/>
          </a:ln>
        </p:spPr>
        <p:txBody>
          <a:bodyPr/>
          <a:lstStyle/>
          <a:p>
            <a:endParaRPr lang="en-US" dirty="0">
              <a:solidFill>
                <a:prstClr val="black"/>
              </a:solidFill>
              <a:latin typeface="Calibri"/>
            </a:endParaRPr>
          </a:p>
        </p:txBody>
      </p:sp>
      <p:sp>
        <p:nvSpPr>
          <p:cNvPr id="36" name="TextBox 35"/>
          <p:cNvSpPr txBox="1"/>
          <p:nvPr/>
        </p:nvSpPr>
        <p:spPr>
          <a:xfrm>
            <a:off x="1600200" y="2971801"/>
            <a:ext cx="1280950" cy="646331"/>
          </a:xfrm>
          <a:prstGeom prst="rect">
            <a:avLst/>
          </a:prstGeom>
          <a:noFill/>
          <a:ln>
            <a:solidFill>
              <a:schemeClr val="tx2">
                <a:lumMod val="75000"/>
              </a:schemeClr>
            </a:solidFill>
          </a:ln>
        </p:spPr>
        <p:txBody>
          <a:bodyPr wrap="square" rtlCol="0">
            <a:spAutoFit/>
          </a:bodyPr>
          <a:lstStyle/>
          <a:p>
            <a:pPr defTabSz="762000" eaLnBrk="0" hangingPunct="0"/>
            <a:r>
              <a:rPr lang="en-US" b="1" dirty="0">
                <a:solidFill>
                  <a:srgbClr val="002060"/>
                </a:solidFill>
                <a:latin typeface="Calibri"/>
              </a:rPr>
              <a:t>12 m </a:t>
            </a:r>
          </a:p>
          <a:p>
            <a:pPr defTabSz="762000" eaLnBrk="0" hangingPunct="0"/>
            <a:r>
              <a:rPr lang="en-US" b="1" dirty="0">
                <a:solidFill>
                  <a:srgbClr val="002060"/>
                </a:solidFill>
                <a:latin typeface="Calibri"/>
              </a:rPr>
              <a:t>(&lt;5 – 60 m)</a:t>
            </a:r>
          </a:p>
        </p:txBody>
      </p:sp>
      <p:sp>
        <p:nvSpPr>
          <p:cNvPr id="37" name="TextBox 36"/>
          <p:cNvSpPr txBox="1"/>
          <p:nvPr/>
        </p:nvSpPr>
        <p:spPr>
          <a:xfrm>
            <a:off x="7467600" y="1524000"/>
            <a:ext cx="1752600" cy="369332"/>
          </a:xfrm>
          <a:prstGeom prst="rect">
            <a:avLst/>
          </a:prstGeom>
          <a:noFill/>
          <a:ln>
            <a:solidFill>
              <a:schemeClr val="tx2">
                <a:lumMod val="75000"/>
              </a:schemeClr>
            </a:solidFill>
          </a:ln>
        </p:spPr>
        <p:txBody>
          <a:bodyPr wrap="square" rtlCol="0">
            <a:spAutoFit/>
          </a:bodyPr>
          <a:lstStyle/>
          <a:p>
            <a:pPr defTabSz="762000" eaLnBrk="0" hangingPunct="0"/>
            <a:r>
              <a:rPr lang="en-US" b="1" dirty="0">
                <a:solidFill>
                  <a:srgbClr val="002060"/>
                </a:solidFill>
                <a:latin typeface="Calibri"/>
              </a:rPr>
              <a:t>83 m (65 – 125)</a:t>
            </a:r>
          </a:p>
        </p:txBody>
      </p:sp>
      <p:pic>
        <p:nvPicPr>
          <p:cNvPr id="39" name="Picture 1030" descr="globedate"/>
          <p:cNvPicPr>
            <a:picLocks noChangeAspect="1" noChangeArrowheads="1"/>
          </p:cNvPicPr>
          <p:nvPr/>
        </p:nvPicPr>
        <p:blipFill>
          <a:blip r:embed="rId4" cstate="print"/>
          <a:srcRect t="1804"/>
          <a:stretch>
            <a:fillRect/>
          </a:stretch>
        </p:blipFill>
        <p:spPr bwMode="auto">
          <a:xfrm>
            <a:off x="9806732" y="6019800"/>
            <a:ext cx="861269" cy="838200"/>
          </a:xfrm>
          <a:prstGeom prst="rect">
            <a:avLst/>
          </a:prstGeom>
          <a:noFill/>
          <a:ln w="9525">
            <a:noFill/>
            <a:miter lim="800000"/>
            <a:headEnd/>
            <a:tailEnd/>
          </a:ln>
        </p:spPr>
      </p:pic>
      <p:sp>
        <p:nvSpPr>
          <p:cNvPr id="2" name="TextBox 1"/>
          <p:cNvSpPr txBox="1"/>
          <p:nvPr/>
        </p:nvSpPr>
        <p:spPr>
          <a:xfrm>
            <a:off x="1524000" y="6069568"/>
            <a:ext cx="3352800" cy="369332"/>
          </a:xfrm>
          <a:prstGeom prst="rect">
            <a:avLst/>
          </a:prstGeom>
          <a:noFill/>
        </p:spPr>
        <p:txBody>
          <a:bodyPr wrap="square" rtlCol="0">
            <a:spAutoFit/>
          </a:bodyPr>
          <a:lstStyle/>
          <a:p>
            <a:r>
              <a:rPr lang="en-US" dirty="0">
                <a:solidFill>
                  <a:prstClr val="black"/>
                </a:solidFill>
                <a:latin typeface="Calibri"/>
              </a:rPr>
              <a:t>Corn SBM diet 0.8mm GMD</a:t>
            </a:r>
          </a:p>
        </p:txBody>
      </p:sp>
      <p:sp>
        <p:nvSpPr>
          <p:cNvPr id="26" name="Rectangle 25"/>
          <p:cNvSpPr/>
          <p:nvPr/>
        </p:nvSpPr>
        <p:spPr>
          <a:xfrm>
            <a:off x="8105953" y="5002549"/>
            <a:ext cx="2447658" cy="338554"/>
          </a:xfrm>
          <a:prstGeom prst="rect">
            <a:avLst/>
          </a:prstGeom>
        </p:spPr>
        <p:txBody>
          <a:bodyPr wrap="none">
            <a:spAutoFit/>
          </a:bodyPr>
          <a:lstStyle/>
          <a:p>
            <a:r>
              <a:rPr lang="en-US" sz="1600" b="1" dirty="0">
                <a:solidFill>
                  <a:prstClr val="black"/>
                </a:solidFill>
                <a:latin typeface="Calibri"/>
              </a:rPr>
              <a:t>(Slide from R. Angel, 2016)</a:t>
            </a:r>
            <a:endParaRPr lang="en-ZA" sz="1600" b="1" dirty="0">
              <a:solidFill>
                <a:prstClr val="black"/>
              </a:solidFill>
              <a:latin typeface="Calibri"/>
            </a:endParaRPr>
          </a:p>
        </p:txBody>
      </p:sp>
    </p:spTree>
    <p:extLst>
      <p:ext uri="{BB962C8B-B14F-4D97-AF65-F5344CB8AC3E}">
        <p14:creationId xmlns:p14="http://schemas.microsoft.com/office/powerpoint/2010/main" val="3396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6"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3031274" y="2035382"/>
            <a:ext cx="5229296" cy="2834211"/>
            <a:chOff x="1507274" y="2044907"/>
            <a:chExt cx="5229296" cy="2834211"/>
          </a:xfrm>
        </p:grpSpPr>
        <p:sp>
          <p:nvSpPr>
            <p:cNvPr id="12" name="Rectangle 11"/>
            <p:cNvSpPr/>
            <p:nvPr/>
          </p:nvSpPr>
          <p:spPr>
            <a:xfrm>
              <a:off x="5623290" y="2045918"/>
              <a:ext cx="1113280" cy="2833200"/>
            </a:xfrm>
            <a:prstGeom prst="rect">
              <a:avLst/>
            </a:prstGeom>
            <a:solidFill>
              <a:schemeClr val="bg1">
                <a:lumMod val="65000"/>
                <a:alpha val="72157"/>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b="1">
                <a:solidFill>
                  <a:prstClr val="white"/>
                </a:solidFill>
                <a:latin typeface="Calibri"/>
              </a:endParaRPr>
            </a:p>
          </p:txBody>
        </p:sp>
        <p:sp>
          <p:nvSpPr>
            <p:cNvPr id="13" name="Rectangle 12"/>
            <p:cNvSpPr/>
            <p:nvPr/>
          </p:nvSpPr>
          <p:spPr>
            <a:xfrm>
              <a:off x="1507274" y="2044907"/>
              <a:ext cx="2745639" cy="2831893"/>
            </a:xfrm>
            <a:prstGeom prst="rect">
              <a:avLst/>
            </a:prstGeom>
            <a:solidFill>
              <a:schemeClr val="bg1">
                <a:lumMod val="85000"/>
                <a:alpha val="3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b="1">
                <a:solidFill>
                  <a:prstClr val="white"/>
                </a:solidFill>
                <a:latin typeface="Calibri"/>
              </a:endParaRPr>
            </a:p>
          </p:txBody>
        </p:sp>
        <p:sp>
          <p:nvSpPr>
            <p:cNvPr id="14" name="Rectangle 13"/>
            <p:cNvSpPr/>
            <p:nvPr/>
          </p:nvSpPr>
          <p:spPr>
            <a:xfrm>
              <a:off x="4271859" y="2045918"/>
              <a:ext cx="1338365" cy="2833200"/>
            </a:xfrm>
            <a:prstGeom prst="rect">
              <a:avLst/>
            </a:prstGeom>
            <a:solidFill>
              <a:schemeClr val="bg1">
                <a:lumMod val="75000"/>
                <a:alpha val="5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b="1">
                <a:solidFill>
                  <a:prstClr val="white"/>
                </a:solidFill>
                <a:latin typeface="Calibri"/>
              </a:endParaRPr>
            </a:p>
          </p:txBody>
        </p:sp>
      </p:grpSp>
      <p:sp>
        <p:nvSpPr>
          <p:cNvPr id="50" name="TextBox 49"/>
          <p:cNvSpPr txBox="1"/>
          <p:nvPr/>
        </p:nvSpPr>
        <p:spPr>
          <a:xfrm>
            <a:off x="8642351" y="6437700"/>
            <a:ext cx="2540000" cy="276999"/>
          </a:xfrm>
          <a:prstGeom prst="rect">
            <a:avLst/>
          </a:prstGeom>
          <a:noFill/>
        </p:spPr>
        <p:txBody>
          <a:bodyPr wrap="square" rtlCol="0">
            <a:spAutoFit/>
          </a:bodyPr>
          <a:lstStyle/>
          <a:p>
            <a:r>
              <a:rPr lang="en-US" sz="1200" dirty="0">
                <a:solidFill>
                  <a:prstClr val="black"/>
                </a:solidFill>
                <a:latin typeface="Calibri"/>
              </a:rPr>
              <a:t>DuPont Laboratory, 2012</a:t>
            </a:r>
          </a:p>
        </p:txBody>
      </p:sp>
      <p:pic>
        <p:nvPicPr>
          <p:cNvPr id="1026" name="Picture 2"/>
          <p:cNvPicPr>
            <a:picLocks noChangeAspect="1" noChangeArrowheads="1"/>
          </p:cNvPicPr>
          <p:nvPr/>
        </p:nvPicPr>
        <p:blipFill>
          <a:blip r:embed="rId3"/>
          <a:srcRect/>
          <a:stretch>
            <a:fillRect/>
          </a:stretch>
        </p:blipFill>
        <p:spPr bwMode="auto">
          <a:xfrm>
            <a:off x="2100000" y="1719263"/>
            <a:ext cx="8316481" cy="4139670"/>
          </a:xfrm>
          <a:prstGeom prst="rect">
            <a:avLst/>
          </a:prstGeom>
          <a:noFill/>
          <a:ln w="9525">
            <a:noFill/>
            <a:miter lim="800000"/>
            <a:headEnd/>
            <a:tailEnd/>
          </a:ln>
          <a:effectLst/>
        </p:spPr>
      </p:pic>
      <p:sp>
        <p:nvSpPr>
          <p:cNvPr id="63" name="Rectangle 83"/>
          <p:cNvSpPr>
            <a:spLocks noChangeArrowheads="1"/>
          </p:cNvSpPr>
          <p:nvPr/>
        </p:nvSpPr>
        <p:spPr bwMode="auto">
          <a:xfrm>
            <a:off x="3287689" y="5517232"/>
            <a:ext cx="990929" cy="40011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dirty="0" err="1">
                <a:solidFill>
                  <a:srgbClr val="000000"/>
                </a:solidFill>
                <a:latin typeface="Univers LT 45 Light" pitchFamily="2" charset="0"/>
                <a:cs typeface="Arial" pitchFamily="34" charset="0"/>
              </a:rPr>
              <a:t>Buttiauxella</a:t>
            </a:r>
            <a:r>
              <a:rPr lang="en-US" sz="1300" dirty="0">
                <a:solidFill>
                  <a:srgbClr val="000000"/>
                </a:solidFill>
                <a:latin typeface="Univers LT 45 Light" pitchFamily="2" charset="0"/>
                <a:cs typeface="Arial" pitchFamily="34" charset="0"/>
              </a:rPr>
              <a:t> Phytase</a:t>
            </a:r>
            <a:endParaRPr lang="en-US" dirty="0">
              <a:solidFill>
                <a:prstClr val="black"/>
              </a:solidFill>
              <a:latin typeface="Arial" pitchFamily="34" charset="0"/>
              <a:cs typeface="Arial" pitchFamily="34" charset="0"/>
            </a:endParaRPr>
          </a:p>
        </p:txBody>
      </p:sp>
      <p:sp>
        <p:nvSpPr>
          <p:cNvPr id="64" name="Rectangle 87"/>
          <p:cNvSpPr>
            <a:spLocks noChangeArrowheads="1"/>
          </p:cNvSpPr>
          <p:nvPr/>
        </p:nvSpPr>
        <p:spPr bwMode="auto">
          <a:xfrm>
            <a:off x="6432869" y="5489576"/>
            <a:ext cx="939873" cy="200055"/>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i="1" dirty="0" err="1">
                <a:solidFill>
                  <a:srgbClr val="000000"/>
                </a:solidFill>
                <a:latin typeface="Univers LT 45 Light" pitchFamily="2" charset="0"/>
                <a:cs typeface="Arial" pitchFamily="34" charset="0"/>
              </a:rPr>
              <a:t>E.Coli</a:t>
            </a:r>
            <a:r>
              <a:rPr lang="en-US" sz="1300" dirty="0">
                <a:solidFill>
                  <a:srgbClr val="000000"/>
                </a:solidFill>
                <a:latin typeface="Univers LT 45 Light" pitchFamily="2" charset="0"/>
                <a:cs typeface="Arial" pitchFamily="34" charset="0"/>
              </a:rPr>
              <a:t> </a:t>
            </a:r>
            <a:r>
              <a:rPr lang="en-US" sz="1300" dirty="0" err="1">
                <a:solidFill>
                  <a:srgbClr val="000000"/>
                </a:solidFill>
                <a:latin typeface="Univers LT 45 Light" pitchFamily="2" charset="0"/>
                <a:cs typeface="Arial" pitchFamily="34" charset="0"/>
              </a:rPr>
              <a:t>phytase</a:t>
            </a:r>
            <a:endParaRPr lang="en-US" i="1" dirty="0">
              <a:solidFill>
                <a:prstClr val="black"/>
              </a:solidFill>
              <a:latin typeface="Arial" pitchFamily="34" charset="0"/>
              <a:cs typeface="Arial" pitchFamily="34" charset="0"/>
            </a:endParaRPr>
          </a:p>
        </p:txBody>
      </p:sp>
      <p:sp>
        <p:nvSpPr>
          <p:cNvPr id="65" name="Rectangle 89"/>
          <p:cNvSpPr>
            <a:spLocks noChangeArrowheads="1"/>
          </p:cNvSpPr>
          <p:nvPr/>
        </p:nvSpPr>
        <p:spPr bwMode="auto">
          <a:xfrm>
            <a:off x="7962900" y="5489576"/>
            <a:ext cx="1562100" cy="200025"/>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300" i="1" dirty="0" err="1">
                <a:solidFill>
                  <a:srgbClr val="000000"/>
                </a:solidFill>
                <a:latin typeface="Univers LT 45 Light" pitchFamily="2" charset="0"/>
                <a:cs typeface="Arial" pitchFamily="34" charset="0"/>
              </a:rPr>
              <a:t>P.lycii</a:t>
            </a:r>
            <a:r>
              <a:rPr lang="en-US" sz="1300" dirty="0">
                <a:solidFill>
                  <a:srgbClr val="000000"/>
                </a:solidFill>
                <a:latin typeface="Univers LT 45 Light" pitchFamily="2" charset="0"/>
                <a:cs typeface="Arial" pitchFamily="34" charset="0"/>
              </a:rPr>
              <a:t> </a:t>
            </a:r>
            <a:r>
              <a:rPr lang="en-US" sz="1300" dirty="0" err="1">
                <a:solidFill>
                  <a:srgbClr val="000000"/>
                </a:solidFill>
                <a:latin typeface="Univers LT 45 Light" pitchFamily="2" charset="0"/>
                <a:cs typeface="Arial" pitchFamily="34" charset="0"/>
              </a:rPr>
              <a:t>Phytase</a:t>
            </a:r>
            <a:endParaRPr lang="en-US" dirty="0">
              <a:solidFill>
                <a:prstClr val="black"/>
              </a:solidFill>
              <a:latin typeface="Arial" pitchFamily="34" charset="0"/>
              <a:cs typeface="Arial" pitchFamily="34" charset="0"/>
            </a:endParaRPr>
          </a:p>
        </p:txBody>
      </p:sp>
      <p:sp>
        <p:nvSpPr>
          <p:cNvPr id="112" name="Rectangle 85"/>
          <p:cNvSpPr>
            <a:spLocks noChangeArrowheads="1"/>
          </p:cNvSpPr>
          <p:nvPr/>
        </p:nvSpPr>
        <p:spPr bwMode="auto">
          <a:xfrm>
            <a:off x="4586606" y="5474336"/>
            <a:ext cx="1324402" cy="200055"/>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i="1" dirty="0" err="1">
                <a:solidFill>
                  <a:srgbClr val="000000"/>
                </a:solidFill>
                <a:latin typeface="Univers LT 45 Light" pitchFamily="2" charset="0"/>
                <a:cs typeface="Arial" pitchFamily="34" charset="0"/>
              </a:rPr>
              <a:t>Citrobacter</a:t>
            </a:r>
            <a:r>
              <a:rPr lang="en-US" sz="1300" dirty="0">
                <a:solidFill>
                  <a:srgbClr val="000000"/>
                </a:solidFill>
                <a:latin typeface="Univers LT 45 Light" pitchFamily="2" charset="0"/>
                <a:cs typeface="Arial" pitchFamily="34" charset="0"/>
              </a:rPr>
              <a:t> </a:t>
            </a:r>
            <a:r>
              <a:rPr lang="en-US" sz="1300" dirty="0" err="1">
                <a:solidFill>
                  <a:srgbClr val="000000"/>
                </a:solidFill>
                <a:latin typeface="Univers LT 45 Light" pitchFamily="2" charset="0"/>
                <a:cs typeface="Arial" pitchFamily="34" charset="0"/>
              </a:rPr>
              <a:t>Phytase</a:t>
            </a:r>
            <a:endParaRPr lang="en-US" dirty="0">
              <a:solidFill>
                <a:prstClr val="black"/>
              </a:solidFill>
              <a:latin typeface="Arial" pitchFamily="34" charset="0"/>
              <a:cs typeface="Arial" pitchFamily="34" charset="0"/>
            </a:endParaRPr>
          </a:p>
        </p:txBody>
      </p:sp>
      <p:sp>
        <p:nvSpPr>
          <p:cNvPr id="11" name="TextBox 10"/>
          <p:cNvSpPr txBox="1"/>
          <p:nvPr/>
        </p:nvSpPr>
        <p:spPr>
          <a:xfrm>
            <a:off x="8427930" y="2560321"/>
            <a:ext cx="2080051" cy="830997"/>
          </a:xfrm>
          <a:prstGeom prst="rect">
            <a:avLst/>
          </a:prstGeom>
          <a:noFill/>
        </p:spPr>
        <p:txBody>
          <a:bodyPr wrap="square" rtlCol="0">
            <a:spAutoFit/>
          </a:bodyPr>
          <a:lstStyle/>
          <a:p>
            <a:pPr algn="ctr"/>
            <a:r>
              <a:rPr lang="en-US" sz="1600" dirty="0">
                <a:solidFill>
                  <a:prstClr val="black"/>
                </a:solidFill>
                <a:latin typeface="Calibri"/>
              </a:rPr>
              <a:t>All </a:t>
            </a:r>
            <a:r>
              <a:rPr lang="en-US" sz="1600" dirty="0" err="1">
                <a:solidFill>
                  <a:prstClr val="black"/>
                </a:solidFill>
                <a:latin typeface="Calibri"/>
              </a:rPr>
              <a:t>phytases</a:t>
            </a:r>
            <a:r>
              <a:rPr lang="en-US" sz="1600" dirty="0">
                <a:solidFill>
                  <a:prstClr val="black"/>
                </a:solidFill>
                <a:latin typeface="Calibri"/>
              </a:rPr>
              <a:t> are standardized at </a:t>
            </a:r>
          </a:p>
          <a:p>
            <a:pPr algn="ctr"/>
            <a:r>
              <a:rPr lang="en-US" sz="1600" dirty="0">
                <a:solidFill>
                  <a:prstClr val="black"/>
                </a:solidFill>
                <a:latin typeface="Calibri"/>
              </a:rPr>
              <a:t>pH 5.5</a:t>
            </a:r>
          </a:p>
        </p:txBody>
      </p:sp>
      <p:sp>
        <p:nvSpPr>
          <p:cNvPr id="15" name="TextBox 13"/>
          <p:cNvSpPr txBox="1"/>
          <p:nvPr/>
        </p:nvSpPr>
        <p:spPr>
          <a:xfrm>
            <a:off x="3369946" y="1809958"/>
            <a:ext cx="2125553" cy="349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err="1">
                <a:solidFill>
                  <a:prstClr val="black"/>
                </a:solidFill>
                <a:latin typeface="Arial" pitchFamily="34" charset="0"/>
                <a:cs typeface="Arial" pitchFamily="34" charset="0"/>
              </a:rPr>
              <a:t>Gizzard+Proventriculus</a:t>
            </a:r>
            <a:endParaRPr lang="en-GB" sz="1200" dirty="0">
              <a:solidFill>
                <a:prstClr val="black"/>
              </a:solidFill>
              <a:latin typeface="Arial" pitchFamily="34" charset="0"/>
              <a:cs typeface="Arial" pitchFamily="34" charset="0"/>
            </a:endParaRPr>
          </a:p>
        </p:txBody>
      </p:sp>
      <p:sp>
        <p:nvSpPr>
          <p:cNvPr id="17" name="TextBox 15"/>
          <p:cNvSpPr txBox="1"/>
          <p:nvPr/>
        </p:nvSpPr>
        <p:spPr>
          <a:xfrm>
            <a:off x="5679395" y="1767422"/>
            <a:ext cx="2785533" cy="349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solidFill>
                  <a:prstClr val="black"/>
                </a:solidFill>
                <a:latin typeface="Calibri"/>
              </a:rPr>
              <a:t>Proximal duodenum, </a:t>
            </a:r>
          </a:p>
        </p:txBody>
      </p:sp>
      <p:sp>
        <p:nvSpPr>
          <p:cNvPr id="19" name="Title 1"/>
          <p:cNvSpPr>
            <a:spLocks noGrp="1"/>
          </p:cNvSpPr>
          <p:nvPr>
            <p:ph type="title"/>
          </p:nvPr>
        </p:nvSpPr>
        <p:spPr>
          <a:xfrm>
            <a:off x="1524000" y="44624"/>
            <a:ext cx="9163832" cy="1143000"/>
          </a:xfrm>
        </p:spPr>
        <p:txBody>
          <a:bodyPr>
            <a:normAutofit/>
          </a:bodyPr>
          <a:lstStyle/>
          <a:p>
            <a:r>
              <a:rPr lang="en-US" sz="2800" b="1" dirty="0"/>
              <a:t>Different </a:t>
            </a:r>
            <a:r>
              <a:rPr lang="en-US" sz="2800" b="1" dirty="0" err="1"/>
              <a:t>Phytases</a:t>
            </a:r>
            <a:r>
              <a:rPr lang="en-US" sz="2800" b="1" dirty="0"/>
              <a:t> have different pH optima and</a:t>
            </a:r>
            <a:br>
              <a:rPr lang="en-US" sz="2800" b="1" dirty="0"/>
            </a:br>
            <a:r>
              <a:rPr lang="en-US" sz="2800" b="1" dirty="0"/>
              <a:t>different RELATIVE activity at low pH vs. pH 5.5.</a:t>
            </a:r>
          </a:p>
        </p:txBody>
      </p:sp>
      <p:sp>
        <p:nvSpPr>
          <p:cNvPr id="18" name="Rectangle 17"/>
          <p:cNvSpPr/>
          <p:nvPr/>
        </p:nvSpPr>
        <p:spPr>
          <a:xfrm>
            <a:off x="7174478" y="1775421"/>
            <a:ext cx="1907895" cy="276999"/>
          </a:xfrm>
          <a:prstGeom prst="rect">
            <a:avLst/>
          </a:prstGeom>
        </p:spPr>
        <p:txBody>
          <a:bodyPr wrap="none">
            <a:spAutoFit/>
          </a:bodyPr>
          <a:lstStyle/>
          <a:p>
            <a:r>
              <a:rPr lang="en-US" sz="1200" dirty="0">
                <a:solidFill>
                  <a:prstClr val="black"/>
                </a:solidFill>
                <a:latin typeface="Calibri"/>
              </a:rPr>
              <a:t>Duodenum, </a:t>
            </a:r>
            <a:r>
              <a:rPr lang="en-US" sz="1200" dirty="0" err="1">
                <a:solidFill>
                  <a:prstClr val="black"/>
                </a:solidFill>
                <a:latin typeface="Calibri"/>
              </a:rPr>
              <a:t>Jejenum</a:t>
            </a:r>
            <a:r>
              <a:rPr lang="en-US" sz="1200" dirty="0">
                <a:solidFill>
                  <a:prstClr val="black"/>
                </a:solidFill>
                <a:latin typeface="Calibri"/>
              </a:rPr>
              <a:t>, Ileum</a:t>
            </a:r>
            <a:endParaRPr lang="en-GB" sz="1200" dirty="0">
              <a:solidFill>
                <a:prstClr val="black"/>
              </a:solidFill>
              <a:latin typeface="Calibri"/>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813" y="1"/>
            <a:ext cx="5238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188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962" y="202929"/>
            <a:ext cx="11533671" cy="989222"/>
          </a:xfrm>
          <a:solidFill>
            <a:schemeClr val="accent2"/>
          </a:solidFill>
        </p:spPr>
        <p:txBody>
          <a:bodyPr anchor="b">
            <a:normAutofit/>
          </a:bodyPr>
          <a:lstStyle/>
          <a:p>
            <a:pPr algn="ctr"/>
            <a:r>
              <a:rPr lang="en-AU" sz="4000" b="1" dirty="0">
                <a:solidFill>
                  <a:schemeClr val="bg1"/>
                </a:solidFill>
              </a:rPr>
              <a:t> Summary </a:t>
            </a:r>
          </a:p>
        </p:txBody>
      </p:sp>
      <p:cxnSp>
        <p:nvCxnSpPr>
          <p:cNvPr id="7" name="Straight Connector 6"/>
          <p:cNvCxnSpPr/>
          <p:nvPr/>
        </p:nvCxnSpPr>
        <p:spPr>
          <a:xfrm>
            <a:off x="281609" y="6202018"/>
            <a:ext cx="11533671" cy="99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281609" y="1491064"/>
            <a:ext cx="11354579" cy="4471198"/>
          </a:xfrm>
        </p:spPr>
        <p:txBody>
          <a:bodyPr>
            <a:normAutofit fontScale="85000" lnSpcReduction="20000"/>
          </a:bodyPr>
          <a:lstStyle/>
          <a:p>
            <a:r>
              <a:rPr lang="en-US" sz="3200" dirty="0"/>
              <a:t>Marginal  P in </a:t>
            </a:r>
            <a:r>
              <a:rPr lang="en-US" sz="3200" dirty="0" err="1"/>
              <a:t>monogastrics</a:t>
            </a:r>
            <a:r>
              <a:rPr lang="en-US" sz="3200" dirty="0"/>
              <a:t> reduces feed intake (and growth) and increases deaths</a:t>
            </a:r>
          </a:p>
          <a:p>
            <a:endParaRPr lang="en-US" sz="3200" dirty="0"/>
          </a:p>
          <a:p>
            <a:r>
              <a:rPr lang="en-US" sz="3200" dirty="0"/>
              <a:t>Higher quality ($$) inorganic P improves performance</a:t>
            </a:r>
          </a:p>
          <a:p>
            <a:endParaRPr lang="en-US" sz="3200" dirty="0"/>
          </a:p>
          <a:p>
            <a:r>
              <a:rPr lang="en-US" sz="3200" b="1" dirty="0"/>
              <a:t>Need to formulate on (total tract) digestibility of phosphorus, not total P!</a:t>
            </a:r>
          </a:p>
          <a:p>
            <a:endParaRPr lang="en-US" sz="3200" dirty="0"/>
          </a:p>
          <a:p>
            <a:r>
              <a:rPr lang="en-US" sz="3200" dirty="0"/>
              <a:t>Modern phytase at high dose rates to </a:t>
            </a:r>
            <a:r>
              <a:rPr lang="en-US" sz="3200" dirty="0" err="1"/>
              <a:t>maximise</a:t>
            </a:r>
            <a:r>
              <a:rPr lang="en-US" sz="3200" dirty="0"/>
              <a:t> P, </a:t>
            </a:r>
            <a:r>
              <a:rPr lang="en-US" sz="3200" dirty="0" err="1"/>
              <a:t>Calcium,essential</a:t>
            </a:r>
            <a:r>
              <a:rPr lang="en-US" sz="3200" dirty="0"/>
              <a:t> protein and energy digestibility </a:t>
            </a:r>
          </a:p>
          <a:p>
            <a:endParaRPr lang="en-US" sz="3200" dirty="0"/>
          </a:p>
          <a:p>
            <a:r>
              <a:rPr lang="en-US" sz="3200" dirty="0"/>
              <a:t>Phytase can save over $15 per </a:t>
            </a:r>
            <a:r>
              <a:rPr lang="en-US" sz="3200" dirty="0" err="1"/>
              <a:t>tonne</a:t>
            </a:r>
            <a:endParaRPr lang="en-US" sz="3200" dirty="0"/>
          </a:p>
          <a:p>
            <a:endParaRPr lang="en-US" sz="3200" dirty="0"/>
          </a:p>
          <a:p>
            <a:endParaRPr lang="en-US" sz="3200" dirty="0"/>
          </a:p>
        </p:txBody>
      </p:sp>
    </p:spTree>
    <p:extLst>
      <p:ext uri="{BB962C8B-B14F-4D97-AF65-F5344CB8AC3E}">
        <p14:creationId xmlns:p14="http://schemas.microsoft.com/office/powerpoint/2010/main" val="1353649245"/>
      </p:ext>
    </p:extLst>
  </p:cSld>
  <p:clrMapOvr>
    <a:masterClrMapping/>
  </p:clrMapOvr>
  <mc:AlternateContent xmlns:mc="http://schemas.openxmlformats.org/markup-compatibility/2006" xmlns:p14="http://schemas.microsoft.com/office/powerpoint/2010/main">
    <mc:Choice Requires="p14">
      <p:transition spd="slow" p14:dur="35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609" y="365126"/>
            <a:ext cx="11533671" cy="989222"/>
          </a:xfrm>
          <a:solidFill>
            <a:schemeClr val="accent2"/>
          </a:solidFill>
        </p:spPr>
        <p:txBody>
          <a:bodyPr anchor="b">
            <a:normAutofit/>
          </a:bodyPr>
          <a:lstStyle/>
          <a:p>
            <a:pPr algn="ctr"/>
            <a:r>
              <a:rPr lang="en-AU" sz="4000" b="1" dirty="0">
                <a:solidFill>
                  <a:schemeClr val="bg1"/>
                </a:solidFill>
              </a:rPr>
              <a:t>Phosphorus (P) essential for growth and health</a:t>
            </a:r>
          </a:p>
        </p:txBody>
      </p:sp>
      <p:cxnSp>
        <p:nvCxnSpPr>
          <p:cNvPr id="7" name="Straight Connector 6"/>
          <p:cNvCxnSpPr/>
          <p:nvPr/>
        </p:nvCxnSpPr>
        <p:spPr>
          <a:xfrm>
            <a:off x="281609" y="6202018"/>
            <a:ext cx="11533671" cy="99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281609" y="1806640"/>
            <a:ext cx="10008019" cy="4155622"/>
          </a:xfrm>
        </p:spPr>
        <p:txBody>
          <a:bodyPr>
            <a:normAutofit/>
          </a:bodyPr>
          <a:lstStyle/>
          <a:p>
            <a:pPr marL="0" indent="0">
              <a:buNone/>
            </a:pPr>
            <a:r>
              <a:rPr lang="en-US" sz="3200" dirty="0"/>
              <a:t>Phosphorus is important for;</a:t>
            </a:r>
          </a:p>
          <a:p>
            <a:r>
              <a:rPr lang="en-US" sz="2400" dirty="0"/>
              <a:t>Bone growth</a:t>
            </a:r>
          </a:p>
          <a:p>
            <a:r>
              <a:rPr lang="en-US" sz="2400" dirty="0"/>
              <a:t>Energy source and metabolism  (ATP)</a:t>
            </a:r>
          </a:p>
          <a:p>
            <a:r>
              <a:rPr lang="en-US" sz="2400" dirty="0"/>
              <a:t>Fat/lipid production</a:t>
            </a:r>
          </a:p>
          <a:p>
            <a:r>
              <a:rPr lang="en-US" sz="2400" dirty="0"/>
              <a:t>Cell membranes</a:t>
            </a:r>
          </a:p>
          <a:p>
            <a:r>
              <a:rPr lang="en-US" sz="2400" dirty="0"/>
              <a:t>Egg Production</a:t>
            </a:r>
          </a:p>
          <a:p>
            <a:r>
              <a:rPr lang="en-US" sz="2400" dirty="0"/>
              <a:t>Milk Production</a:t>
            </a:r>
          </a:p>
          <a:p>
            <a:r>
              <a:rPr lang="en-US" sz="2400" dirty="0"/>
              <a:t>Immune system </a:t>
            </a:r>
            <a:endParaRPr lang="en-AU" sz="2400" dirty="0"/>
          </a:p>
        </p:txBody>
      </p:sp>
      <p:pic>
        <p:nvPicPr>
          <p:cNvPr id="6" name="Content Placeholder 5">
            <a:extLst>
              <a:ext uri="{FF2B5EF4-FFF2-40B4-BE49-F238E27FC236}">
                <a16:creationId xmlns:a16="http://schemas.microsoft.com/office/drawing/2014/main" id="{56CBF39E-5501-4B25-9880-CE3F6492F4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759"/>
            <a:ext cx="2912165" cy="618731"/>
          </a:xfrm>
          <a:prstGeom prst="rect">
            <a:avLst/>
          </a:prstGeom>
          <a:solidFill>
            <a:schemeClr val="bg1"/>
          </a:solidFill>
        </p:spPr>
      </p:pic>
    </p:spTree>
    <p:extLst>
      <p:ext uri="{BB962C8B-B14F-4D97-AF65-F5344CB8AC3E}">
        <p14:creationId xmlns:p14="http://schemas.microsoft.com/office/powerpoint/2010/main" val="443305174"/>
      </p:ext>
    </p:extLst>
  </p:cSld>
  <p:clrMapOvr>
    <a:masterClrMapping/>
  </p:clrMapOvr>
  <mc:AlternateContent xmlns:mc="http://schemas.openxmlformats.org/markup-compatibility/2006" xmlns:p14="http://schemas.microsoft.com/office/powerpoint/2010/main">
    <mc:Choice Requires="p14">
      <p:transition spd="slow" p14:dur="35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609" y="365126"/>
            <a:ext cx="11533671" cy="989222"/>
          </a:xfrm>
          <a:solidFill>
            <a:schemeClr val="accent2"/>
          </a:solidFill>
        </p:spPr>
        <p:txBody>
          <a:bodyPr anchor="b">
            <a:normAutofit/>
          </a:bodyPr>
          <a:lstStyle/>
          <a:p>
            <a:pPr algn="ctr"/>
            <a:r>
              <a:rPr lang="en-AU" sz="4000" b="1" dirty="0">
                <a:solidFill>
                  <a:schemeClr val="bg1"/>
                </a:solidFill>
              </a:rPr>
              <a:t>Marginal Phosphorus in diets causes…</a:t>
            </a:r>
          </a:p>
        </p:txBody>
      </p:sp>
      <p:cxnSp>
        <p:nvCxnSpPr>
          <p:cNvPr id="7" name="Straight Connector 6"/>
          <p:cNvCxnSpPr/>
          <p:nvPr/>
        </p:nvCxnSpPr>
        <p:spPr>
          <a:xfrm>
            <a:off x="281609" y="6202018"/>
            <a:ext cx="11533671" cy="99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281609" y="1806640"/>
            <a:ext cx="11533671" cy="4155622"/>
          </a:xfrm>
        </p:spPr>
        <p:txBody>
          <a:bodyPr>
            <a:normAutofit fontScale="92500" lnSpcReduction="10000"/>
          </a:bodyPr>
          <a:lstStyle/>
          <a:p>
            <a:r>
              <a:rPr lang="en-US" sz="3200" b="1" dirty="0"/>
              <a:t>Significant reduction in feed intake</a:t>
            </a:r>
          </a:p>
          <a:p>
            <a:r>
              <a:rPr lang="en-US" sz="3200" b="1" dirty="0"/>
              <a:t>Large increase in mortalities</a:t>
            </a:r>
          </a:p>
          <a:p>
            <a:r>
              <a:rPr lang="en-US" sz="3200" dirty="0"/>
              <a:t>Loss of growth</a:t>
            </a:r>
          </a:p>
          <a:p>
            <a:r>
              <a:rPr lang="en-US" sz="3200" dirty="0"/>
              <a:t>Poor bone growth and strength</a:t>
            </a:r>
          </a:p>
          <a:p>
            <a:r>
              <a:rPr lang="en-US" sz="3200" dirty="0"/>
              <a:t>Low reproductive performance</a:t>
            </a:r>
          </a:p>
          <a:p>
            <a:r>
              <a:rPr lang="en-US" sz="3200" dirty="0"/>
              <a:t>Low milk production</a:t>
            </a:r>
          </a:p>
          <a:p>
            <a:endParaRPr lang="en-US" sz="3200" dirty="0"/>
          </a:p>
          <a:p>
            <a:pPr marL="0" indent="0">
              <a:buNone/>
            </a:pPr>
            <a:r>
              <a:rPr lang="en-US" sz="3200" b="1" dirty="0"/>
              <a:t>The digestible P requirement ranges from 0.30%-0.55% in </a:t>
            </a:r>
            <a:r>
              <a:rPr lang="en-US" sz="3200" b="1" dirty="0" err="1"/>
              <a:t>monogastrics</a:t>
            </a:r>
            <a:endParaRPr lang="en-US" sz="3200" b="1" dirty="0"/>
          </a:p>
        </p:txBody>
      </p:sp>
      <p:pic>
        <p:nvPicPr>
          <p:cNvPr id="6" name="Content Placeholder 5">
            <a:extLst>
              <a:ext uri="{FF2B5EF4-FFF2-40B4-BE49-F238E27FC236}">
                <a16:creationId xmlns:a16="http://schemas.microsoft.com/office/drawing/2014/main" id="{F5641C42-F0E5-4E4F-AA8D-448EF798B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759"/>
            <a:ext cx="2912165" cy="618731"/>
          </a:xfrm>
          <a:prstGeom prst="rect">
            <a:avLst/>
          </a:prstGeom>
          <a:solidFill>
            <a:schemeClr val="bg1"/>
          </a:solidFill>
        </p:spPr>
      </p:pic>
    </p:spTree>
    <p:extLst>
      <p:ext uri="{BB962C8B-B14F-4D97-AF65-F5344CB8AC3E}">
        <p14:creationId xmlns:p14="http://schemas.microsoft.com/office/powerpoint/2010/main" val="925803763"/>
      </p:ext>
    </p:extLst>
  </p:cSld>
  <p:clrMapOvr>
    <a:masterClrMapping/>
  </p:clrMapOvr>
  <mc:AlternateContent xmlns:mc="http://schemas.openxmlformats.org/markup-compatibility/2006" xmlns:p14="http://schemas.microsoft.com/office/powerpoint/2010/main">
    <mc:Choice Requires="p14">
      <p:transition spd="slow" p14:dur="35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962" y="202929"/>
            <a:ext cx="11533671" cy="989222"/>
          </a:xfrm>
          <a:solidFill>
            <a:schemeClr val="accent2"/>
          </a:solidFill>
        </p:spPr>
        <p:txBody>
          <a:bodyPr anchor="b">
            <a:normAutofit/>
          </a:bodyPr>
          <a:lstStyle/>
          <a:p>
            <a:pPr algn="ctr"/>
            <a:r>
              <a:rPr lang="en-AU" sz="4000" b="1" dirty="0">
                <a:solidFill>
                  <a:schemeClr val="bg1"/>
                </a:solidFill>
              </a:rPr>
              <a:t> Phosphorus availability </a:t>
            </a:r>
          </a:p>
        </p:txBody>
      </p:sp>
      <p:cxnSp>
        <p:nvCxnSpPr>
          <p:cNvPr id="7" name="Straight Connector 6"/>
          <p:cNvCxnSpPr/>
          <p:nvPr/>
        </p:nvCxnSpPr>
        <p:spPr>
          <a:xfrm>
            <a:off x="281609" y="6202018"/>
            <a:ext cx="11533671" cy="99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281609" y="1806640"/>
            <a:ext cx="11444024" cy="4155622"/>
          </a:xfrm>
        </p:spPr>
        <p:txBody>
          <a:bodyPr>
            <a:normAutofit fontScale="92500" lnSpcReduction="20000"/>
          </a:bodyPr>
          <a:lstStyle/>
          <a:p>
            <a:r>
              <a:rPr lang="en-US" sz="3200" dirty="0"/>
              <a:t>Only 25% of total P is available for pigs and poultry (excluding inorganic P sources)</a:t>
            </a:r>
          </a:p>
          <a:p>
            <a:endParaRPr lang="en-US" sz="3200" dirty="0"/>
          </a:p>
          <a:p>
            <a:r>
              <a:rPr lang="en-US" sz="3200" dirty="0"/>
              <a:t>Most P from grains/plant protein meals  is “locked” away in the form of </a:t>
            </a:r>
            <a:r>
              <a:rPr lang="en-US" sz="3200" b="1" dirty="0"/>
              <a:t>Phytate</a:t>
            </a:r>
          </a:p>
          <a:p>
            <a:endParaRPr lang="en-US" sz="3200" dirty="0"/>
          </a:p>
          <a:p>
            <a:r>
              <a:rPr lang="en-US" sz="3200" dirty="0"/>
              <a:t>Phosphorus availability is strongly influenced by the amount of Calcium in the diet</a:t>
            </a:r>
          </a:p>
          <a:p>
            <a:endParaRPr lang="en-US" sz="3200" dirty="0"/>
          </a:p>
          <a:p>
            <a:r>
              <a:rPr lang="en-US" sz="3200" dirty="0"/>
              <a:t>Ideal ratio of Calcium to Digestible/available P is 2:1  (layers 10:1)</a:t>
            </a:r>
          </a:p>
          <a:p>
            <a:endParaRPr lang="en-US" sz="3200" dirty="0"/>
          </a:p>
          <a:p>
            <a:endParaRPr lang="en-US" sz="3200" dirty="0"/>
          </a:p>
          <a:p>
            <a:endParaRPr lang="en-US" sz="3200" dirty="0"/>
          </a:p>
        </p:txBody>
      </p:sp>
      <p:pic>
        <p:nvPicPr>
          <p:cNvPr id="6" name="Content Placeholder 5">
            <a:extLst>
              <a:ext uri="{FF2B5EF4-FFF2-40B4-BE49-F238E27FC236}">
                <a16:creationId xmlns:a16="http://schemas.microsoft.com/office/drawing/2014/main" id="{EDDA9F85-0B69-49AD-BBFC-A1F03F85B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759"/>
            <a:ext cx="2912165" cy="618731"/>
          </a:xfrm>
          <a:prstGeom prst="rect">
            <a:avLst/>
          </a:prstGeom>
          <a:solidFill>
            <a:schemeClr val="bg1"/>
          </a:solidFill>
        </p:spPr>
      </p:pic>
    </p:spTree>
    <p:extLst>
      <p:ext uri="{BB962C8B-B14F-4D97-AF65-F5344CB8AC3E}">
        <p14:creationId xmlns:p14="http://schemas.microsoft.com/office/powerpoint/2010/main" val="4119092530"/>
      </p:ext>
    </p:extLst>
  </p:cSld>
  <p:clrMapOvr>
    <a:masterClrMapping/>
  </p:clrMapOvr>
  <mc:AlternateContent xmlns:mc="http://schemas.openxmlformats.org/markup-compatibility/2006" xmlns:p14="http://schemas.microsoft.com/office/powerpoint/2010/main">
    <mc:Choice Requires="p14">
      <p:transition spd="slow" p14:dur="35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962" y="202929"/>
            <a:ext cx="11533671" cy="989222"/>
          </a:xfrm>
          <a:solidFill>
            <a:schemeClr val="accent2"/>
          </a:solidFill>
        </p:spPr>
        <p:txBody>
          <a:bodyPr anchor="b">
            <a:normAutofit fontScale="90000"/>
          </a:bodyPr>
          <a:lstStyle/>
          <a:p>
            <a:pPr algn="ctr"/>
            <a:r>
              <a:rPr lang="en-AU" sz="4000" b="1" dirty="0">
                <a:solidFill>
                  <a:schemeClr val="bg1"/>
                </a:solidFill>
              </a:rPr>
              <a:t>          Measuring Phosphorus availability in inorganic P sources </a:t>
            </a:r>
          </a:p>
        </p:txBody>
      </p:sp>
      <p:cxnSp>
        <p:nvCxnSpPr>
          <p:cNvPr id="7" name="Straight Connector 6"/>
          <p:cNvCxnSpPr/>
          <p:nvPr/>
        </p:nvCxnSpPr>
        <p:spPr>
          <a:xfrm>
            <a:off x="281609" y="6202018"/>
            <a:ext cx="11533671" cy="99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855350" y="1555627"/>
            <a:ext cx="10637403" cy="4538424"/>
          </a:xfrm>
        </p:spPr>
        <p:txBody>
          <a:bodyPr>
            <a:normAutofit fontScale="77500" lnSpcReduction="20000"/>
          </a:bodyPr>
          <a:lstStyle/>
          <a:p>
            <a:r>
              <a:rPr lang="en-US" sz="3200" dirty="0"/>
              <a:t>P Solubility measurements for inorganic phosphates; Citric acid, Ammonium citrate and water solubility </a:t>
            </a:r>
          </a:p>
          <a:p>
            <a:pPr marL="0" indent="0">
              <a:buNone/>
            </a:pPr>
            <a:endParaRPr lang="en-US" sz="3200" dirty="0"/>
          </a:p>
          <a:p>
            <a:r>
              <a:rPr lang="en-US" sz="3200" dirty="0"/>
              <a:t>These are poor indicators of actual P digestibility!</a:t>
            </a:r>
          </a:p>
          <a:p>
            <a:pPr marL="0" indent="0">
              <a:buNone/>
            </a:pPr>
            <a:endParaRPr lang="en-US" sz="3200" dirty="0"/>
          </a:p>
          <a:p>
            <a:r>
              <a:rPr lang="en-US" sz="3200" dirty="0"/>
              <a:t>There is a high relationship between ileal digestibility and total tract digestibility</a:t>
            </a:r>
          </a:p>
          <a:p>
            <a:endParaRPr lang="en-US" sz="3200" dirty="0"/>
          </a:p>
          <a:p>
            <a:r>
              <a:rPr lang="en-US" sz="3200" dirty="0"/>
              <a:t>Total tract P digestibility is an accurate measurement for ingredients and diets</a:t>
            </a:r>
          </a:p>
          <a:p>
            <a:endParaRPr lang="en-US" sz="3200" dirty="0"/>
          </a:p>
          <a:p>
            <a:r>
              <a:rPr lang="en-US" sz="3200" dirty="0"/>
              <a:t>The endogenous loss of P is consistent</a:t>
            </a:r>
          </a:p>
        </p:txBody>
      </p:sp>
    </p:spTree>
    <p:extLst>
      <p:ext uri="{BB962C8B-B14F-4D97-AF65-F5344CB8AC3E}">
        <p14:creationId xmlns:p14="http://schemas.microsoft.com/office/powerpoint/2010/main" val="715848214"/>
      </p:ext>
    </p:extLst>
  </p:cSld>
  <p:clrMapOvr>
    <a:masterClrMapping/>
  </p:clrMapOvr>
  <mc:AlternateContent xmlns:mc="http://schemas.openxmlformats.org/markup-compatibility/2006" xmlns:p14="http://schemas.microsoft.com/office/powerpoint/2010/main">
    <mc:Choice Requires="p14">
      <p:transition spd="slow" p14:dur="35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324227" y="-75029"/>
            <a:ext cx="9677373" cy="970089"/>
          </a:xfrm>
        </p:spPr>
        <p:txBody>
          <a:bodyPr/>
          <a:lstStyle/>
          <a:p>
            <a:pPr algn="ctr"/>
            <a:r>
              <a:rPr lang="en-US" sz="5333" dirty="0">
                <a:solidFill>
                  <a:srgbClr val="0000FF"/>
                </a:solidFill>
                <a:latin typeface="Arial "/>
                <a:ea typeface="+mj-ea"/>
              </a:rPr>
              <a:t>Endogenous</a:t>
            </a:r>
            <a:r>
              <a:rPr lang="en-US" sz="4000" dirty="0">
                <a:solidFill>
                  <a:srgbClr val="00FF00"/>
                </a:solidFill>
                <a:latin typeface="Arial "/>
              </a:rPr>
              <a:t> </a:t>
            </a:r>
            <a:r>
              <a:rPr lang="en-US" sz="5333" dirty="0">
                <a:solidFill>
                  <a:srgbClr val="0000FF"/>
                </a:solidFill>
                <a:latin typeface="Arial "/>
                <a:ea typeface="+mj-ea"/>
              </a:rPr>
              <a:t>losses</a:t>
            </a:r>
          </a:p>
          <a:p>
            <a:pPr algn="ctr"/>
            <a:endParaRPr lang="en-US" dirty="0">
              <a:solidFill>
                <a:schemeClr val="bg1"/>
              </a:solidFill>
              <a:latin typeface="Arial "/>
            </a:endParaRPr>
          </a:p>
          <a:p>
            <a:pPr algn="ctr"/>
            <a:endParaRPr lang="en-US" dirty="0">
              <a:solidFill>
                <a:schemeClr val="bg1"/>
              </a:solidFill>
              <a:latin typeface="Arial "/>
            </a:endParaRPr>
          </a:p>
        </p:txBody>
      </p:sp>
      <p:sp>
        <p:nvSpPr>
          <p:cNvPr id="30723" name="Slide Number Placeholder 3"/>
          <p:cNvSpPr>
            <a:spLocks noGrp="1"/>
          </p:cNvSpPr>
          <p:nvPr>
            <p:ph type="sldNum" sz="quarter" idx="11"/>
          </p:nvPr>
        </p:nvSpPr>
        <p:spPr/>
        <p:txBody>
          <a:bodyPr/>
          <a:lstStyle>
            <a:lvl1pPr>
              <a:defRPr>
                <a:solidFill>
                  <a:schemeClr val="tx1"/>
                </a:solidFill>
                <a:latin typeface="Arial" charset="0"/>
              </a:defRPr>
            </a:lvl1pPr>
            <a:lvl2pPr marL="742932" indent="-285744">
              <a:defRPr>
                <a:solidFill>
                  <a:schemeClr val="tx1"/>
                </a:solidFill>
                <a:latin typeface="Arial" charset="0"/>
              </a:defRPr>
            </a:lvl2pPr>
            <a:lvl3pPr marL="1142971" indent="-228594">
              <a:defRPr>
                <a:solidFill>
                  <a:schemeClr val="tx1"/>
                </a:solidFill>
                <a:latin typeface="Arial" charset="0"/>
              </a:defRPr>
            </a:lvl3pPr>
            <a:lvl4pPr marL="1600160" indent="-228594">
              <a:defRPr>
                <a:solidFill>
                  <a:schemeClr val="tx1"/>
                </a:solidFill>
                <a:latin typeface="Arial" charset="0"/>
              </a:defRPr>
            </a:lvl4pPr>
            <a:lvl5pPr marL="2057349" indent="-228594">
              <a:defRPr>
                <a:solidFill>
                  <a:schemeClr val="tx1"/>
                </a:solidFill>
                <a:latin typeface="Arial" charset="0"/>
              </a:defRPr>
            </a:lvl5pPr>
            <a:lvl6pPr marL="2514537" indent="-228594" fontAlgn="base">
              <a:spcBef>
                <a:spcPct val="0"/>
              </a:spcBef>
              <a:spcAft>
                <a:spcPct val="0"/>
              </a:spcAft>
              <a:defRPr>
                <a:solidFill>
                  <a:schemeClr val="tx1"/>
                </a:solidFill>
                <a:latin typeface="Arial" charset="0"/>
              </a:defRPr>
            </a:lvl6pPr>
            <a:lvl7pPr marL="2971726" indent="-228594" fontAlgn="base">
              <a:spcBef>
                <a:spcPct val="0"/>
              </a:spcBef>
              <a:spcAft>
                <a:spcPct val="0"/>
              </a:spcAft>
              <a:defRPr>
                <a:solidFill>
                  <a:schemeClr val="tx1"/>
                </a:solidFill>
                <a:latin typeface="Arial" charset="0"/>
              </a:defRPr>
            </a:lvl7pPr>
            <a:lvl8pPr marL="3428914" indent="-228594" fontAlgn="base">
              <a:spcBef>
                <a:spcPct val="0"/>
              </a:spcBef>
              <a:spcAft>
                <a:spcPct val="0"/>
              </a:spcAft>
              <a:defRPr>
                <a:solidFill>
                  <a:schemeClr val="tx1"/>
                </a:solidFill>
                <a:latin typeface="Arial" charset="0"/>
              </a:defRPr>
            </a:lvl8pPr>
            <a:lvl9pPr marL="3886103" indent="-228594" fontAlgn="base">
              <a:spcBef>
                <a:spcPct val="0"/>
              </a:spcBef>
              <a:spcAft>
                <a:spcPct val="0"/>
              </a:spcAft>
              <a:defRPr>
                <a:solidFill>
                  <a:schemeClr val="tx1"/>
                </a:solidFill>
                <a:latin typeface="Arial" charset="0"/>
              </a:defRPr>
            </a:lvl9pPr>
          </a:lstStyle>
          <a:p>
            <a:pPr defTabSz="609585" fontAlgn="base">
              <a:spcBef>
                <a:spcPct val="0"/>
              </a:spcBef>
              <a:spcAft>
                <a:spcPct val="0"/>
              </a:spcAft>
              <a:defRPr/>
            </a:pPr>
            <a:fld id="{AD2519CB-F1A5-40AF-BCC9-C9CC75115367}" type="slidenum">
              <a:rPr lang="en-US" sz="2400">
                <a:solidFill>
                  <a:srgbClr val="FFFFFF"/>
                </a:solidFill>
                <a:latin typeface="Georgia" pitchFamily="18" charset="0"/>
                <a:ea typeface="Arial Unicode MS"/>
              </a:rPr>
              <a:pPr defTabSz="609585" fontAlgn="base">
                <a:spcBef>
                  <a:spcPct val="0"/>
                </a:spcBef>
                <a:spcAft>
                  <a:spcPct val="0"/>
                </a:spcAft>
                <a:defRPr/>
              </a:pPr>
              <a:t>7</a:t>
            </a:fld>
            <a:endParaRPr lang="en-US" sz="2400" dirty="0">
              <a:solidFill>
                <a:srgbClr val="FFFFFF"/>
              </a:solidFill>
              <a:latin typeface="Georgia" pitchFamily="18" charset="0"/>
              <a:ea typeface="Arial Unicode MS"/>
            </a:endParaRPr>
          </a:p>
        </p:txBody>
      </p:sp>
      <p:sp>
        <p:nvSpPr>
          <p:cNvPr id="4" name="Oval 3"/>
          <p:cNvSpPr/>
          <p:nvPr/>
        </p:nvSpPr>
        <p:spPr bwMode="auto">
          <a:xfrm>
            <a:off x="2815536" y="895060"/>
            <a:ext cx="164325" cy="152400"/>
          </a:xfrm>
          <a:prstGeom prst="ellipse">
            <a:avLst/>
          </a:prstGeom>
          <a:solidFill>
            <a:srgbClr val="FF66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5" name="TextBox 4"/>
          <p:cNvSpPr txBox="1"/>
          <p:nvPr/>
        </p:nvSpPr>
        <p:spPr>
          <a:xfrm>
            <a:off x="2961104" y="751034"/>
            <a:ext cx="2678232" cy="369332"/>
          </a:xfrm>
          <a:prstGeom prst="rect">
            <a:avLst/>
          </a:prstGeom>
          <a:noFill/>
        </p:spPr>
        <p:txBody>
          <a:bodyPr wrap="square" rtlCol="0">
            <a:spAutoFit/>
          </a:bodyPr>
          <a:lstStyle/>
          <a:p>
            <a:pPr defTabSz="609585"/>
            <a:r>
              <a:rPr lang="en-US" b="1" dirty="0">
                <a:solidFill>
                  <a:srgbClr val="140E5E"/>
                </a:solidFill>
                <a:latin typeface="Arial"/>
                <a:ea typeface="Arial Unicode MS"/>
              </a:rPr>
              <a:t>Nutrient from diet</a:t>
            </a:r>
          </a:p>
        </p:txBody>
      </p:sp>
      <p:sp>
        <p:nvSpPr>
          <p:cNvPr id="22" name="TextBox 21"/>
          <p:cNvSpPr txBox="1"/>
          <p:nvPr/>
        </p:nvSpPr>
        <p:spPr>
          <a:xfrm>
            <a:off x="6765051" y="738530"/>
            <a:ext cx="3958293" cy="369332"/>
          </a:xfrm>
          <a:prstGeom prst="rect">
            <a:avLst/>
          </a:prstGeom>
          <a:noFill/>
        </p:spPr>
        <p:txBody>
          <a:bodyPr wrap="square" rtlCol="0">
            <a:spAutoFit/>
          </a:bodyPr>
          <a:lstStyle/>
          <a:p>
            <a:pPr defTabSz="609585"/>
            <a:r>
              <a:rPr lang="en-US" b="1" dirty="0">
                <a:solidFill>
                  <a:srgbClr val="140E5E"/>
                </a:solidFill>
                <a:latin typeface="Arial"/>
                <a:ea typeface="Arial Unicode MS"/>
              </a:rPr>
              <a:t>Nutrient of endogenous origin </a:t>
            </a:r>
          </a:p>
        </p:txBody>
      </p:sp>
      <p:pic>
        <p:nvPicPr>
          <p:cNvPr id="35" name="Picture 3"/>
          <p:cNvPicPr>
            <a:picLocks noChangeAspect="1" noChangeArrowheads="1"/>
          </p:cNvPicPr>
          <p:nvPr/>
        </p:nvPicPr>
        <p:blipFill>
          <a:blip r:embed="rId3" cstate="print">
            <a:biLevel thresh="50000"/>
            <a:extLst>
              <a:ext uri="{BEBA8EAE-BF5A-486C-A8C5-ECC9F3942E4B}">
                <a14:imgProps xmlns:a14="http://schemas.microsoft.com/office/drawing/2010/main">
                  <a14:imgLayer r:embed="rId4">
                    <a14:imgEffect>
                      <a14:backgroundRemoval t="6192" b="94737" l="644" r="97667">
                        <a14:foregroundMark x1="17056" y1="16254" x2="5712" y2="15170"/>
                        <a14:foregroundMark x1="5712" y1="16254" x2="10459" y2="23994"/>
                        <a14:foregroundMark x1="10941" y1="24923" x2="644" y2="35759"/>
                        <a14:foregroundMark x1="1126" y1="35759" x2="19630" y2="52477"/>
                      </a14:backgroundRemoval>
                    </a14:imgEffect>
                  </a14:imgLayer>
                </a14:imgProps>
              </a:ext>
              <a:ext uri="{28A0092B-C50C-407E-A947-70E740481C1C}">
                <a14:useLocalDpi xmlns:a14="http://schemas.microsoft.com/office/drawing/2010/main" val="0"/>
              </a:ext>
            </a:extLst>
          </a:blip>
          <a:srcRect/>
          <a:stretch>
            <a:fillRect/>
          </a:stretch>
        </p:blipFill>
        <p:spPr bwMode="auto">
          <a:xfrm>
            <a:off x="323557" y="1163896"/>
            <a:ext cx="11544885" cy="4694763"/>
          </a:xfrm>
          <a:prstGeom prst="rect">
            <a:avLst/>
          </a:prstGeom>
          <a:solidFill>
            <a:srgbClr val="FFFF00"/>
          </a:solidFill>
          <a:ln>
            <a:headEnd/>
            <a:tailEnd/>
          </a:ln>
        </p:spPr>
        <p:style>
          <a:lnRef idx="1">
            <a:schemeClr val="accent1"/>
          </a:lnRef>
          <a:fillRef idx="2">
            <a:schemeClr val="accent1"/>
          </a:fillRef>
          <a:effectRef idx="1">
            <a:schemeClr val="accent1"/>
          </a:effectRef>
          <a:fontRef idx="minor">
            <a:schemeClr val="dk1"/>
          </a:fontRef>
        </p:style>
      </p:pic>
      <p:sp>
        <p:nvSpPr>
          <p:cNvPr id="36" name="Oval 35"/>
          <p:cNvSpPr/>
          <p:nvPr/>
        </p:nvSpPr>
        <p:spPr bwMode="auto">
          <a:xfrm>
            <a:off x="5257800" y="-1110179"/>
            <a:ext cx="152400" cy="114300"/>
          </a:xfrm>
          <a:prstGeom prst="ellipse">
            <a:avLst/>
          </a:prstGeom>
          <a:solidFill>
            <a:srgbClr val="0070C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38" name="Oval 37"/>
          <p:cNvSpPr/>
          <p:nvPr/>
        </p:nvSpPr>
        <p:spPr bwMode="auto">
          <a:xfrm>
            <a:off x="2311408" y="2682823"/>
            <a:ext cx="152400" cy="114300"/>
          </a:xfrm>
          <a:prstGeom prst="ellipse">
            <a:avLst/>
          </a:prstGeom>
          <a:solidFill>
            <a:srgbClr val="0070C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39" name="Oval 38"/>
          <p:cNvSpPr/>
          <p:nvPr/>
        </p:nvSpPr>
        <p:spPr bwMode="auto">
          <a:xfrm>
            <a:off x="2526527" y="4468018"/>
            <a:ext cx="152400" cy="114300"/>
          </a:xfrm>
          <a:prstGeom prst="ellipse">
            <a:avLst/>
          </a:prstGeom>
          <a:solidFill>
            <a:srgbClr val="0070C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40" name="Oval 39"/>
          <p:cNvSpPr/>
          <p:nvPr/>
        </p:nvSpPr>
        <p:spPr bwMode="auto">
          <a:xfrm>
            <a:off x="525375" y="3453277"/>
            <a:ext cx="148491" cy="125951"/>
          </a:xfrm>
          <a:prstGeom prst="ellipse">
            <a:avLst/>
          </a:prstGeom>
          <a:solidFill>
            <a:srgbClr val="FF66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41" name="Oval 40"/>
          <p:cNvSpPr/>
          <p:nvPr/>
        </p:nvSpPr>
        <p:spPr bwMode="auto">
          <a:xfrm>
            <a:off x="570899" y="3291114"/>
            <a:ext cx="148491" cy="125951"/>
          </a:xfrm>
          <a:prstGeom prst="ellipse">
            <a:avLst/>
          </a:prstGeom>
          <a:solidFill>
            <a:srgbClr val="FF66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42" name="Oval 41"/>
          <p:cNvSpPr/>
          <p:nvPr/>
        </p:nvSpPr>
        <p:spPr bwMode="auto">
          <a:xfrm>
            <a:off x="682403" y="3349115"/>
            <a:ext cx="148491" cy="125951"/>
          </a:xfrm>
          <a:prstGeom prst="ellipse">
            <a:avLst/>
          </a:prstGeom>
          <a:solidFill>
            <a:srgbClr val="FF66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43" name="Oval 42"/>
          <p:cNvSpPr/>
          <p:nvPr/>
        </p:nvSpPr>
        <p:spPr bwMode="auto">
          <a:xfrm>
            <a:off x="756648" y="3511278"/>
            <a:ext cx="148491" cy="125951"/>
          </a:xfrm>
          <a:prstGeom prst="ellipse">
            <a:avLst/>
          </a:prstGeom>
          <a:solidFill>
            <a:srgbClr val="FF66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44" name="Oval 43"/>
          <p:cNvSpPr/>
          <p:nvPr/>
        </p:nvSpPr>
        <p:spPr bwMode="auto">
          <a:xfrm>
            <a:off x="422408" y="3336355"/>
            <a:ext cx="148491" cy="125951"/>
          </a:xfrm>
          <a:prstGeom prst="ellipse">
            <a:avLst/>
          </a:prstGeom>
          <a:solidFill>
            <a:srgbClr val="FF66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45" name="Oval 44"/>
          <p:cNvSpPr/>
          <p:nvPr/>
        </p:nvSpPr>
        <p:spPr bwMode="auto">
          <a:xfrm>
            <a:off x="548137" y="3162829"/>
            <a:ext cx="148491" cy="125951"/>
          </a:xfrm>
          <a:prstGeom prst="ellipse">
            <a:avLst/>
          </a:prstGeom>
          <a:solidFill>
            <a:srgbClr val="FF66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46" name="Oval 45"/>
          <p:cNvSpPr/>
          <p:nvPr/>
        </p:nvSpPr>
        <p:spPr bwMode="auto">
          <a:xfrm>
            <a:off x="673865" y="3199041"/>
            <a:ext cx="148491" cy="125951"/>
          </a:xfrm>
          <a:prstGeom prst="ellipse">
            <a:avLst/>
          </a:prstGeom>
          <a:solidFill>
            <a:srgbClr val="FF66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37" name="Oval 36"/>
          <p:cNvSpPr/>
          <p:nvPr/>
        </p:nvSpPr>
        <p:spPr bwMode="auto">
          <a:xfrm>
            <a:off x="5787667" y="3550241"/>
            <a:ext cx="152400" cy="114300"/>
          </a:xfrm>
          <a:prstGeom prst="ellipse">
            <a:avLst/>
          </a:prstGeom>
          <a:solidFill>
            <a:srgbClr val="0070C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
        <p:nvSpPr>
          <p:cNvPr id="48" name="Oval 47"/>
          <p:cNvSpPr/>
          <p:nvPr/>
        </p:nvSpPr>
        <p:spPr bwMode="auto">
          <a:xfrm>
            <a:off x="6672576" y="883755"/>
            <a:ext cx="164325" cy="152400"/>
          </a:xfrm>
          <a:prstGeom prst="ellipse">
            <a:avLst/>
          </a:prstGeom>
          <a:solidFill>
            <a:srgbClr val="0099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a:endParaRPr lang="en-US" dirty="0">
              <a:ln>
                <a:solidFill>
                  <a:srgbClr val="FFFF00"/>
                </a:solidFill>
              </a:ln>
              <a:solidFill>
                <a:srgbClr val="FFFF00"/>
              </a:solidFill>
              <a:latin typeface="Times" pitchFamily="18" charset="0"/>
              <a:ea typeface="Arial Unicode MS"/>
            </a:endParaRPr>
          </a:p>
        </p:txBody>
      </p:sp>
    </p:spTree>
    <p:extLst>
      <p:ext uri="{BB962C8B-B14F-4D97-AF65-F5344CB8AC3E}">
        <p14:creationId xmlns:p14="http://schemas.microsoft.com/office/powerpoint/2010/main" val="33701577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xit" presetSubtype="0" fill="hold" grpId="2" nodeType="withEffect">
                                  <p:stCondLst>
                                    <p:cond delay="8100"/>
                                  </p:stCondLst>
                                  <p:childTnLst>
                                    <p:set>
                                      <p:cBhvr>
                                        <p:cTn id="8" dur="1" fill="hold">
                                          <p:stCondLst>
                                            <p:cond delay="0"/>
                                          </p:stCondLst>
                                        </p:cTn>
                                        <p:tgtEl>
                                          <p:spTgt spid="38"/>
                                        </p:tgtEl>
                                        <p:attrNameLst>
                                          <p:attrName>style.visibility</p:attrName>
                                        </p:attrNameLst>
                                      </p:cBhvr>
                                      <p:to>
                                        <p:strVal val="hidden"/>
                                      </p:to>
                                    </p:set>
                                  </p:childTnLst>
                                </p:cTn>
                              </p:par>
                              <p:par>
                                <p:cTn id="9" presetID="0" presetClass="path" presetSubtype="0" accel="50000" decel="50000" fill="hold" grpId="0" nodeType="withEffect">
                                  <p:stCondLst>
                                    <p:cond delay="0"/>
                                  </p:stCondLst>
                                  <p:childTnLst>
                                    <p:animMotion origin="layout" path="M -3.33333E-6 0.00741 C 0.00816 0.01019 0.00417 0.01914 0.01007 0.02871 C 0.01441 0.0321 0.02361 0.02778 0.02952 0.02778 C 0.03316 0.02902 0.03629 0.03179 0.03993 0.03581 C 0.04028 0.03581 0.04827 0.04908 0.04948 0.05062 C 0.05278 0.05556 0.0566 0.06019 0.06025 0.0642 C 0.06094 0.06605 0.07049 0.06976 0.07136 0.07531 C 0.07257 0.07932 0.07969 0.08673 0.08039 0.09321 C 0.08212 0.0963 0.08976 0.10926 0.08976 0.10988 C 0.09167 0.11667 0.09601 0.13334 0.1 0.13858 C 0.10087 0.14445 0.10122 0.16111 0.10313 0.16636 C 0.10243 0.20494 0.09844 0.17778 0.08368 0.19908 C 0.07969 0.20402 0.06893 0.17902 0.06459 0.18334 C 0.06216 0.18611 0.05018 0.18334 0.04879 0.19074 C 0.04636 0.19815 0.03455 0.20093 0.03316 0.20834 C 0.03195 0.21574 0.01927 0.21945 0.01927 0.21976 C 0.01511 0.22315 0.01754 0.24043 0.01389 0.24568 C 0.0132 0.25185 0.01684 0.26266 0.0132 0.26636 C 0.01129 0.27377 0.01684 0.28704 0.01441 0.29414 C 0.01563 0.3071 0.01632 0.30093 0.02327 0.31111 C 0.02552 0.325 0.03125 0.32469 0.03629 0.33148 C 0.0408 0.33611 0.05417 0.35093 0.06632 0.35402 C 0.0816 0.3534 0.08664 0.36111 0.1 0.34969 C 0.10868 0.34167 0.0941 0.34877 0.10486 0.34414 C 0.10677 0.33858 0.11042 0.33179 0.11407 0.32716 C 0.11511 0.32037 0.11823 0.3142 0.12118 0.30803 C 0.12309 0.29414 0.12917 0.29599 0.13351 0.28303 C 0.13507 0.27902 0.1382 0.28056 0.14063 0.27716 C 0.1507 0.2642 0.16216 0.25772 0.17205 0.25247 C 0.18091 0.24722 0.17969 0.24074 0.18889 0.23858 C 0.1941 0.23611 0.20035 0.2355 0.20348 0.23303 C 0.20643 0.23087 0.21545 0.23025 0.22188 0.22593 C 0.22865 0.22192 0.23351 0.21111 0.24306 0.20803 C 0.24723 0.20309 0.25382 0.19043 0.25938 0.18858 C 0.26372 0.18488 0.26823 0.17902 0.27327 0.17624 C 0.27639 0.16914 0.28403 0.1679 0.29011 0.16358 C 0.29879 0.15803 0.30591 0.14537 0.31424 0.14074 C 0.32275 0.13519 0.32743 0.13056 0.33733 0.12778 C 0.34028 0.12161 0.34618 0.12099 0.35105 0.11852 C 0.3625 0.11976 0.3573 0.11389 0.36059 0.12624 C 0.36129 0.12963 0.37292 0.13704 0.37292 0.13766 C 0.37518 0.14692 0.37205 0.14414 0.37379 0.15402 C 0.37414 0.16821 0.36927 0.19599 0.38056 0.20679 C 0.38125 0.20957 0.38438 0.21266 0.38316 0.21482 C 0.37813 0.225 0.38299 0.21945 0.37934 0.22624 C 0.37882 0.24445 0.37292 0.26729 0.38959 0.27531 C 0.39827 0.2855 0.41823 0.28982 0.41823 0.29043 C 0.42223 0.28766 0.42657 0.28488 0.43073 0.28303 C 0.43195 0.28179 0.43351 0.28087 0.43351 0.27871 C 0.43351 0.25988 0.43785 0.23673 0.42084 0.23581 C 0.41077 0.23519 0.4007 0.23488 0.38959 0.23457 C 0.38733 0.22253 0.38924 0.20988 0.39636 0.20247 C 0.4007 0.2034 0.40556 0.20309 0.40955 0.20402 C 0.4132 0.20494 0.41389 0.20803 0.41684 0.20957 C 0.42084 0.21173 0.42587 0.21482 0.43021 0.21636 C 0.44289 0.21451 0.43785 0.21667 0.44219 0.20679 C 0.44289 0.20247 0.44341 0.19877 0.44341 0.19414 C 0.44341 0.17099 0.44028 0.17099 0.42587 0.1679 C 0.4198 0.16914 0.41684 0.17192 0.41459 0.1642 C 0.41459 0.16358 0.41459 0.14568 0.41684 0.14013 C 0.42205 0.12778 0.43716 0.14784 0.44653 0.14568 C 0.44931 0.13395 0.44827 0.12068 0.44028 0.11513 C 0.44341 0.10587 0.46858 0.12439 0.47483 0.12377 C 0.47535 0.11698 0.48073 0.08272 0.48195 0.07655 C 0.48247 0.06852 0.4875 0.06111 0.49236 0.05895 C 0.49757 0.05402 0.50243 0.04599 0.50556 0.03951 C 0.50747 0.03272 0.51025 0.02439 0.51511 0.01543 C 0.52014 -2.71605E-6 0.50556 0.00371 0.51146 -0.00957 C 0.51441 -0.01481 0.50886 -0.01605 0.51233 -0.01728 C 0.51563 -0.01852 0.52136 -0.01852 0.52639 -0.01852 L 0.54462 -0.01852 C 0.55452 -0.01605 0.56598 -0.00957 0.57726 -0.00401 C 0.5816 -0.00216 0.58559 -0.00092 0.58993 0.00185 C 0.59289 0.00216 0.59844 0.00371 0.59844 0.00432 C 0.60382 0.00741 0.6099 0.00895 0.61424 0.0176 C 0.61702 0.02068 0.61823 0.02778 0.62014 0.03272 C 0.61945 0.04908 0.62986 0.08179 0.61476 0.08642 C 0.5967 0.08581 0.56528 0.08056 0.5566 0.07655 C 0.54775 0.07253 0.56164 0.06358 0.56216 0.06235 C 0.57917 0.06358 0.5849 0.0571 0.59236 0.07099 C 0.5941 0.07747 0.59549 0.08056 0.5967 0.08797 C 0.59549 0.13395 0.60295 0.13766 0.57726 0.15031 C 0.54827 0.14661 0.55608 0.15648 0.55139 0.13766 C 0.55018 0.1284 0.54896 0.12099 0.55382 0.11389 C 0.56285 0.11513 0.56893 0.11389 0.57483 0.12253 C 0.57605 0.12439 0.57795 0.1284 0.57917 0.13056 C 0.58021 0.13364 0.58351 0.13858 0.58351 0.1392 C 0.58611 0.1534 0.58473 0.14568 0.5875 0.16266 C 0.58681 0.17778 0.5875 0.1929 0.58646 0.20803 C 0.58559 0.21729 0.56806 0.21883 0.56337 0.22068 C 0.56094 0.22037 0.5573 0.22068 0.55382 0.21945 C 0.55087 0.2179 0.54896 0.20679 0.54896 0.2071 C 0.54966 0.2 0.54705 0.19136 0.55018 0.18611 C 0.55295 0.18241 0.55799 0.18766 0.56164 0.18858 C 0.56736 0.19074 0.57223 0.19537 0.57848 0.19722 C 0.5823 0.20093 0.5849 0.20216 0.58802 0.20679 C 0.58872 0.21204 0.59236 0.2142 0.59358 0.21945 C 0.59236 0.26945 0.60365 0.2926 0.57118 0.30803 C 0.54532 0.30618 0.55539 0.31297 0.54844 0.29815 C 0.54532 0.28642 0.54063 0.26482 0.55018 0.25803 C 0.5533 0.25618 0.5566 0.25648 0.55973 0.25525 C 0.56528 0.25031 0.57118 0.25062 0.57848 0.24939 C 0.58872 0.24568 0.59966 0.24599 0.61111 0.24414 C 0.61667 0.23951 0.62014 0.23457 0.62431 0.22747 C 0.62622 0.21513 0.62986 0.19877 0.62188 0.18858 C 0.61893 0.18457 0.61355 0.18334 0.60938 0.18025 C 0.59757 0.17222 0.58282 0.16821 0.57014 0.16513 C 0.56164 0.16574 0.5533 0.1642 0.54462 0.16636 C 0.54271 0.1676 0.54098 0.175 0.54098 0.17531 C 0.54393 0.19074 0.57483 0.18025 0.57848 0.18025 C 0.58473 0.1713 0.58976 0.16266 0.59427 0.15124 C 0.5967 0.1463 0.5967 0.14105 0.59966 0.13642 C 0.59914 0.11667 0.60243 0.11327 0.59115 0.10988 C 0.5875 0.11019 0.5823 0.10741 0.57917 0.11081 C 0.57657 0.11327 0.57726 0.12068 0.58021 0.12253 C 0.58403 0.12469 0.58872 0.1213 0.59358 0.12099 C 0.6007 0.1176 0.59723 0.11852 0.60382 0.11667 C 0.60938 0.11173 0.6099 0.10371 0.61476 0.09877 C 0.61702 0.08951 0.61355 0.09969 0.61927 0.09167 C 0.62379 0.08519 0.62014 0.10062 0.6257 0.09568 C 0.62709 0.0926 0.63334 0.09722 0.63577 0.09445 C 0.63698 0.09136 0.64427 0.09722 0.64844 0.08766 C 0.65261 0.07871 0.65382 0.0642 0.66355 0.05957 C 0.67205 0.05155 0.67639 0.03982 0.68698 0.03889 C 0.6967 0.0355 0.69983 0.04043 0.71059 0.03889 C 0.7191 0.03581 0.74011 0.03148 0.74011 0.03179 C 0.74879 0.02932 0.75625 0.03426 0.76007 0.03704 C 0.75938 0.03704 0.76268 0.04908 0.76268 0.04969 " pathEditMode="relative" rAng="0" ptsTypes="AAAAAAAAAAAAAAAAAAAAAAAAAAAAAAAAAAAAAAAAAAAAAAAAAAAAAAAAAAAAAAAAAAAAAAAAAAAAAAAAAAAAAAAAAAAAAAAAAAAAAAAAAAAAAAAAAAAAAAAAAAAAAAAA">
                                      <p:cBhvr>
                                        <p:cTn id="10" dur="19200" fill="hold"/>
                                        <p:tgtEl>
                                          <p:spTgt spid="38"/>
                                        </p:tgtEl>
                                        <p:attrNameLst>
                                          <p:attrName>ppt_x</p:attrName>
                                          <p:attrName>ppt_y</p:attrName>
                                        </p:attrNameLst>
                                      </p:cBhvr>
                                      <p:rCtr x="38125" y="16111"/>
                                    </p:animMotion>
                                  </p:childTnLst>
                                </p:cTn>
                              </p:par>
                              <p:par>
                                <p:cTn id="11" presetID="1" presetClass="entr" presetSubtype="0" fill="hold" grpId="1" nodeType="withEffect">
                                  <p:stCondLst>
                                    <p:cond delay="3800"/>
                                  </p:stCondLst>
                                  <p:childTnLst>
                                    <p:set>
                                      <p:cBhvr>
                                        <p:cTn id="12" dur="1" fill="hold">
                                          <p:stCondLst>
                                            <p:cond delay="0"/>
                                          </p:stCondLst>
                                        </p:cTn>
                                        <p:tgtEl>
                                          <p:spTgt spid="39"/>
                                        </p:tgtEl>
                                        <p:attrNameLst>
                                          <p:attrName>style.visibility</p:attrName>
                                        </p:attrNameLst>
                                      </p:cBhvr>
                                      <p:to>
                                        <p:strVal val="visible"/>
                                      </p:to>
                                    </p:set>
                                  </p:childTnLst>
                                </p:cTn>
                              </p:par>
                              <p:par>
                                <p:cTn id="13" presetID="0" presetClass="path" presetSubtype="0" accel="50000" decel="50000" fill="hold" grpId="0" nodeType="withEffect">
                                  <p:stCondLst>
                                    <p:cond delay="3300"/>
                                  </p:stCondLst>
                                  <p:childTnLst>
                                    <p:animMotion origin="layout" path="M -1.66667E-6 -0.00618 C 0.00087 -0.00093 0.00191 0.00463 0.00295 0.00864 C 0.00347 0.02191 0.00608 0.03858 0.01077 0.05061 C 0.01285 0.05617 0.01233 0.05956 0.01649 0.06296 C 0.02066 0.07222 0.02587 0.07345 0.03281 0.075 C 0.03854 0.07747 0.04375 0.08024 0.04948 0.0821 C 0.05729 0.08148 0.06615 0.08302 0.07344 0.07963 C 0.07656 0.07747 0.07917 0.075 0.08229 0.07345 C 0.08438 0.07222 0.08594 0.07006 0.08802 0.06821 C 0.09045 0.06605 0.09514 0.05956 0.09514 0.06018 C 0.09774 0.04938 0.10504 0.03672 0.10972 0.02654 C 0.11233 0.02314 0.11181 0.02006 0.11597 0.01666 C 0.12292 0.00123 0.13386 -0.00278 0.14584 -0.00834 C 0.15156 -0.01081 0.16302 -0.01235 0.16302 -0.01173 C 0.16649 -0.01297 0.17118 -0.01636 0.17379 -0.01821 C 0.17847 -0.02377 0.1816 -0.02902 0.1875 -0.03118 C 0.19167 -0.03519 0.19636 -0.03766 0.20087 -0.04044 C 0.20417 -0.04661 0.20886 -0.04507 0.21406 -0.04723 C 0.21719 -0.05247 0.22136 -0.05463 0.22604 -0.0571 C 0.23021 -0.06328 0.23386 -0.06729 0.23959 -0.06914 C 0.24393 -0.07469 0.24913 -0.07871 0.25538 -0.08056 C 0.25799 -0.08457 0.26042 -0.08673 0.26406 -0.08951 C 0.27413 -0.10216 0.26146 -0.08611 0.26997 -0.09414 C 0.27622 -0.1 0.2809 -0.10618 0.28559 -0.11297 C 0.29132 -0.12099 0.30226 -0.12346 0.30955 -0.12439 C 0.3684 -0.12346 0.35104 -0.13982 0.3658 -0.11204 C 0.37153 -0.08858 0.35851 -0.10741 0.35677 -0.05648 C 0.35625 -0.04784 0.35747 -0.02624 0.35747 -0.02593 C 0.35799 -0.00895 0.35313 0.01913 0.37153 0.02531 C 0.39445 0.02191 0.39601 0.03271 0.40955 0.02314 C 0.41354 0.01666 0.4158 0.01512 0.41771 0.00648 C 0.41875 -0.00834 0.42448 -0.03179 0.41094 -0.03581 C 0.40226 -0.04105 0.39393 -0.04846 0.38507 -0.05186 C 0.37622 -0.07007 0.38455 -0.07747 0.39601 -0.08272 C 0.41354 -0.07932 0.39705 -0.08395 0.40747 -0.07871 C 0.41007 -0.07747 0.41476 -0.07531 0.41476 -0.075 C 0.42066 -0.07747 0.4224 -0.07747 0.42709 -0.08272 C 0.42813 -0.08611 0.43004 -0.09013 0.43004 -0.09414 C 0.43004 -0.1034 0.42969 -0.11142 0.42813 -0.11945 C 0.42743 -0.12346 0.41615 -0.12439 0.4158 -0.12439 C 0.40643 -0.12562 0.39705 -0.12562 0.38802 -0.12686 C 0.39063 -0.14507 0.39601 -0.15093 0.41094 -0.15371 C 0.42066 -0.15834 0.41459 -0.15525 0.42917 -0.15834 C 0.43386 -0.15988 0.44653 -0.12439 0.45104 -0.12686 C 0.45903 -0.13365 0.45382 -0.17068 0.46215 -0.17531 C 0.46424 -0.17716 0.47101 -0.18673 0.47257 -0.18982 C 0.47622 -0.19476 0.48542 -0.19877 0.4875 -0.20741 C 0.49011 -0.21482 0.49393 -0.22624 0.49601 -0.23365 C 0.49601 -0.24167 0.5033 -0.25155 0.50156 -0.25772 C 0.49983 -0.26451 0.48368 -0.26914 0.48594 -0.27315 C 0.48715 -0.27593 0.50087 -0.27932 0.50209 -0.27932 C 0.51198 -0.27716 0.51979 -0.26976 0.52969 -0.26636 C 0.53386 -0.26173 0.53733 -0.26173 0.54236 -0.2605 C 0.54705 -0.25432 0.55243 -0.25093 0.55799 -0.24753 C 0.56181 -0.24414 0.56632 -0.23704 0.57066 -0.23704 C 0.57274 -0.23365 0.57674 -0.23303 0.57674 -0.23272 C 0.5816 -0.22747 0.58056 -0.23025 0.58577 -0.22469 C 0.58611 -0.22284 0.59149 -0.22562 0.59202 -0.22408 C 0.59288 -0.22284 0.5967 -0.22007 0.59722 -0.21883 C 0.59879 -0.21544 0.61024 -0.2142 0.61285 -0.20741 C 0.6158 -0.20062 0.61493 -0.18673 0.61389 -0.17932 C 0.61337 -0.17315 0.59722 -0.16451 0.5967 -0.15988 C 0.59462 -0.14568 0.5809 -0.13982 0.57274 -0.13581 C 0.55712 -0.13581 0.55087 -0.1355 0.53872 -0.13982 C 0.5309 -0.15494 0.55122 -0.14692 0.55799 -0.14568 C 0.5625 -0.14229 0.56441 -0.13581 0.56702 -0.13087 C 0.56788 -0.12562 0.56893 -0.12223 0.56962 -0.11698 C 0.57066 -0.11297 0.57153 -0.10618 0.57153 -0.10587 C 0.57309 -0.09136 0.57847 -0.06204 0.56389 -0.0571 C 0.5599 -0.05371 0.55712 -0.05062 0.55226 -0.04908 C 0.54913 -0.04661 0.54705 -0.04507 0.5434 -0.04445 C 0.52396 -0.04445 0.52136 -0.03704 0.51771 -0.05463 C 0.51823 -0.05865 0.51597 -0.06513 0.51858 -0.06605 C 0.52604 -0.07007 0.53889 -0.06389 0.54757 -0.06204 C 0.55868 -0.05463 0.55347 -0.05648 0.56215 -0.05463 C 0.56649 -0.04969 0.56962 -0.04723 0.57483 -0.04445 C 0.57674 -0.04044 0.57743 -0.03704 0.57847 -0.03179 C 0.57795 -0.02037 0.58264 0.01172 0.56893 0.01605 C 0.56163 0.02191 0.55191 0.02006 0.5434 0.02191 C 0.53785 0.02191 0.5309 0.02654 0.52656 0.02006 C 0.52344 0.01666 0.52535 0.00864 0.52865 0.00524 C 0.53143 0.00123 0.53611 0.00524 0.53924 0.00648 C 0.54601 0.01049 0.54809 0.01605 0.55226 0.02314 C 0.55347 0.03055 0.55452 0.03672 0.55608 0.04321 C 0.55538 0.05 0.55695 0.05864 0.55504 0.06481 C 0.55399 0.06759 0.54722 0.06142 0.54722 0.06265 C 0.53733 0.06018 0.54566 0.06419 0.53733 0.06142 C 0.53629 0.05895 0.53021 0.05277 0.52795 0.04876 C 0.52604 0.04475 0.52344 0.04413 0.52448 0.03858 C 0.52934 0.01913 0.55243 0.01172 0.56597 0.00864 C 0.57379 0.00524 0.58212 0.00524 0.59028 0.00247 C 0.59202 -0.00494 0.59618 -0.00679 0.59827 -0.01297 C 0.59965 -0.01821 0.60139 -0.02778 0.60139 -0.02716 C 0.60035 -0.04105 0.60295 -0.04661 0.59462 -0.05062 C 0.58889 -0.05648 0.58472 -0.06111 0.57952 -0.06729 C 0.57448 -0.08272 0.5816 -0.06328 0.57483 -0.07747 C 0.57274 -0.08056 0.57274 -0.0855 0.57066 -0.08951 C 0.57014 -0.09537 0.5691 -0.1 0.56806 -0.10618 C 0.56893 -0.12439 0.56597 -0.12562 0.57483 -0.13365 C 0.57865 -0.14044 0.58733 -0.14846 0.59462 -0.14969 C 0.59827 -0.15309 0.60226 -0.15525 0.60608 -0.15834 C 0.61129 -0.16451 0.61649 -0.17192 0.62118 -0.17871 C 0.62205 -0.17994 0.62222 -0.18179 0.62309 -0.18334 C 0.62431 -0.18519 0.6283 -0.17593 0.63004 -0.17871 C 0.63316 -0.18179 0.63629 -0.19074 0.64462 -0.19476 C 0.65399 -0.20679 0.66181 -0.21883 0.67465 -0.22346 C 0.68681 -0.22809 0.70243 -0.22747 0.72066 -0.22408 C 0.73056 -0.22161 0.7316 -0.22469 0.73524 -0.22284 C 0.73924 -0.22068 0.74566 -0.21605 0.74358 -0.21266 C 0.74774 -0.19661 0.73594 -0.20309 0.73021 -0.20309 " pathEditMode="relative" rAng="0" ptsTypes="AAAAAAAAAAAAAAAAAAAAAAAAAAAAAAAAAAAAAAAAAAAAAAAAAAAAAAAAAAAAAAAAAAAAAAAAAAAAAAAAAAAAAAAAAAAAAAAAAAAAAAAAAAAAAA">
                                      <p:cBhvr>
                                        <p:cTn id="14" dur="15700" fill="hold"/>
                                        <p:tgtEl>
                                          <p:spTgt spid="39"/>
                                        </p:tgtEl>
                                        <p:attrNameLst>
                                          <p:attrName>ppt_x</p:attrName>
                                          <p:attrName>ppt_y</p:attrName>
                                        </p:attrNameLst>
                                      </p:cBhvr>
                                      <p:rCtr x="37222" y="-9259"/>
                                    </p:animMotion>
                                  </p:childTnLst>
                                </p:cTn>
                              </p:par>
                              <p:par>
                                <p:cTn id="15" presetID="1" presetClass="entr" presetSubtype="0" fill="hold" grpId="1" nodeType="withEffect">
                                  <p:stCondLst>
                                    <p:cond delay="490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xit" presetSubtype="0" fill="hold" grpId="2" nodeType="withEffect">
                                  <p:stCondLst>
                                    <p:cond delay="10500"/>
                                  </p:stCondLst>
                                  <p:childTnLst>
                                    <p:set>
                                      <p:cBhvr>
                                        <p:cTn id="18" dur="1" fill="hold">
                                          <p:stCondLst>
                                            <p:cond delay="9"/>
                                          </p:stCondLst>
                                        </p:cTn>
                                        <p:tgtEl>
                                          <p:spTgt spid="36"/>
                                        </p:tgtEl>
                                        <p:attrNameLst>
                                          <p:attrName>style.visibility</p:attrName>
                                        </p:attrNameLst>
                                      </p:cBhvr>
                                      <p:to>
                                        <p:strVal val="hidden"/>
                                      </p:to>
                                    </p:set>
                                  </p:childTnLst>
                                </p:cTn>
                              </p:par>
                              <p:par>
                                <p:cTn id="19" presetID="0" presetClass="path" presetSubtype="0" accel="50000" decel="50000" fill="hold" grpId="0" nodeType="withEffect">
                                  <p:stCondLst>
                                    <p:cond delay="4300"/>
                                  </p:stCondLst>
                                  <p:childTnLst>
                                    <p:animMotion origin="layout" path="M -0.04601 0.46636 C -0.03281 0.46821 -0.04601 0.44383 -0.03437 0.45186 C -0.03333 0.45371 -0.02517 0.45247 -0.02396 0.45494 C -0.02049 0.46235 -0.02049 0.46605 -0.01181 0.47284 C -0.00764 0.51575 -0.02049 0.55741 -0.01354 0.6071 C -0.02031 0.63642 -0.01042 0.6818 -0.02049 0.71019 C -0.02049 0.71791 -0.02656 0.74414 -0.03299 0.75062 C -0.03333 0.75649 -0.03924 0.78889 -0.03333 0.78519 C -0.03264 0.78118 -0.01163 0.77686 -0.00885 0.77284 C -0.00712 0.76266 -0.01076 0.76852 0.00035 0.76451 C 0.00174 0.76266 0.00521 0.75926 0.00521 0.75834 C 0.00521 0.7571 0.01267 0.74908 0.01736 0.74784 C 0.0191 0.74568 0.01806 0.73488 0.02934 0.73365 C 0.0401 0.72809 0.05295 0.70988 0.06337 0.7034 C 0.0691 0.69661 0.08194 0.68859 0.09479 0.68612 C 0.1066 0.68087 0.11528 0.67994 0.12656 0.68087 C 0.13125 0.6821 0.13194 0.69198 0.13611 0.69507 C 0.1375 0.7 0.13976 0.70433 0.14236 0.70957 C 0.13976 0.71914 0.14861 0.72531 0.14236 0.7321 C 0.14045 0.75463 0.13854 0.75031 0.14045 0.78118 C 0.14149 0.79568 0.16094 0.80865 0.17153 0.81081 C 0.17899 0.80988 0.18698 0.80988 0.1941 0.8071 C 0.19931 0.80494 0.20295 0.80062 0.20868 0.79846 C 0.21233 0.79136 0.21319 0.78488 0.21458 0.77655 C 0.21441 0.77099 0.21458 0.76482 0.21372 0.75926 C 0.21233 0.75062 0.19705 0.73396 0.18993 0.73118 C 0.18576 0.72593 0.18177 0.72284 0.17865 0.7176 C 0.1783 0.71605 0.1776 0.71513 0.1776 0.71328 C 0.1776 0.67994 0.17448 0.68612 0.19913 0.68457 C 0.20208 0.68426 0.20486 0.68426 0.20747 0.68303 C 0.21389 0.68118 0.22014 0.69507 0.22153 0.68889 C 0.22552 0.68797 0.2283 0.68673 0.23229 0.67686 C 0.23924 0.67068 0.23924 0.63673 0.24757 0.63334 C 0.25781 0.6247 0.26076 0.60926 0.26667 0.59784 C 0.26788 0.59167 0.27153 0.58334 0.27378 0.57778 C 0.27517 0.57377 0.2783 0.55618 0.2783 0.55649 C 0.2776 0.54784 0.27344 0.54723 0.26615 0.54476 C 0.26163 0.54105 0.26024 0.53334 0.26424 0.52747 C 0.26649 0.52408 0.27257 0.52346 0.27552 0.52284 C 0.28142 0.52315 0.28733 0.52284 0.29323 0.52377 C 0.29549 0.52439 0.30417 0.53519 0.3066 0.53735 C 0.31042 0.54445 0.31597 0.54846 0.32101 0.55433 C 0.32257 0.55649 0.32326 0.55896 0.325 0.56019 C 0.32743 0.56328 0.33038 0.56482 0.33316 0.56667 C 0.33524 0.56729 0.33941 0.56945 0.33941 0.56976 C 0.34774 0.57809 0.37101 0.58704 0.38177 0.58889 C 0.38611 0.59044 0.39028 0.59321 0.39427 0.5963 C 0.40017 0.60741 0.39948 0.6105 0.40243 0.62315 C 0.40174 0.6392 0.40538 0.6534 0.39115 0.65618 C 0.37396 0.65587 0.35642 0.65772 0.33941 0.65525 C 0.33767 0.65463 0.33889 0.6497 0.34045 0.64908 C 0.34427 0.64723 0.34809 0.6497 0.35208 0.65 C 0.36024 0.6571 0.35781 0.67284 0.36337 0.6821 C 0.36319 0.68828 0.36979 0.74229 0.35208 0.75186 C 0.34809 0.75402 0.34358 0.75402 0.33941 0.75556 C 0.32448 0.75463 0.31076 0.75988 0.31771 0.73581 C 0.31823 0.73426 0.32049 0.73426 0.32205 0.73365 C 0.32743 0.73426 0.33299 0.73457 0.33837 0.73581 C 0.34219 0.73704 0.34861 0.74352 0.34861 0.74383 C 0.35087 0.74754 0.35365 0.75062 0.3559 0.75433 C 0.35677 0.7571 0.35747 0.76019 0.35816 0.76266 C 0.35885 0.76667 0.36007 0.77408 0.36007 0.77439 C 0.35885 0.80371 0.36458 0.8284 0.33837 0.83642 C 0.3316 0.84044 0.32483 0.83951 0.31771 0.83642 C 0.31424 0.83241 0.31372 0.82933 0.31181 0.82408 C 0.3092 0.80988 0.3066 0.79198 0.31372 0.77871 C 0.31753 0.77161 0.32448 0.76575 0.32917 0.75926 C 0.33142 0.75587 0.3375 0.75062 0.3375 0.75093 C 0.3401 0.74568 0.34288 0.74291 0.3467 0.73951 C 0.35104 0.73118 0.34601 0.74075 0.35208 0.7321 C 0.35434 0.72902 0.35486 0.725 0.35712 0.7213 C 0.35938 0.71081 0.36007 0.69723 0.35382 0.68828 C 0.35226 0.6855 0.35052 0.68303 0.34861 0.68087 C 0.3467 0.67809 0.34271 0.67346 0.34271 0.67408 C 0.34167 0.66976 0.34045 0.66605 0.33941 0.66235 C 0.33906 0.66112 0.33837 0.65865 0.33837 0.65896 C 0.33906 0.65463 0.33941 0.65031 0.34045 0.6463 C 0.34479 0.63056 0.39306 0.64383 0.39497 0.64383 C 0.40156 0.64075 0.41111 0.6392 0.41649 0.63303 C 0.41962 0.62902 0.42431 0.61698 0.42986 0.61081 C 0.43524 0.60463 0.43889 0.59939 0.44931 0.59661 C 0.45764 0.59105 0.46632 0.58797 0.47552 0.58766 C 0.49358 0.58025 0.47969 0.58519 0.51875 0.58642 C 0.52292 0.58797 0.52587 0.59414 0.5283 0.59877 C 0.53021 0.60587 0.53212 0.61204 0.52622 0.61667 C 0.52205 0.61667 0.51372 0.61575 0.51372 0.61605 " pathEditMode="relative" rAng="0" ptsTypes="AAAAAAAAAAAAAAAAAAAAAAAAAAAAAAAAAAAAAAAAAAAAAAAAAAAAAAAAAAAAAAAAAAAAAAAAAAAAAAAAAAAAAA">
                                      <p:cBhvr>
                                        <p:cTn id="20" dur="14400" fill="hold"/>
                                        <p:tgtEl>
                                          <p:spTgt spid="36"/>
                                        </p:tgtEl>
                                        <p:attrNameLst>
                                          <p:attrName>ppt_x</p:attrName>
                                          <p:attrName>ppt_y</p:attrName>
                                        </p:attrNameLst>
                                      </p:cBhvr>
                                      <p:rCtr x="28802" y="17840"/>
                                    </p:animMotion>
                                  </p:childTnLst>
                                </p:cTn>
                              </p:par>
                              <p:par>
                                <p:cTn id="21" presetID="1" presetClass="entr" presetSubtype="0" fill="hold" grpId="1" nodeType="withEffect">
                                  <p:stCondLst>
                                    <p:cond delay="8000"/>
                                  </p:stCondLst>
                                  <p:childTnLst>
                                    <p:set>
                                      <p:cBhvr>
                                        <p:cTn id="22" dur="1" fill="hold">
                                          <p:stCondLst>
                                            <p:cond delay="0"/>
                                          </p:stCondLst>
                                        </p:cTn>
                                        <p:tgtEl>
                                          <p:spTgt spid="37"/>
                                        </p:tgtEl>
                                        <p:attrNameLst>
                                          <p:attrName>style.visibility</p:attrName>
                                        </p:attrNameLst>
                                      </p:cBhvr>
                                      <p:to>
                                        <p:strVal val="visible"/>
                                      </p:to>
                                    </p:set>
                                  </p:childTnLst>
                                </p:cTn>
                              </p:par>
                              <p:par>
                                <p:cTn id="23" presetID="0" presetClass="path" presetSubtype="0" accel="50000" decel="50000" fill="hold" grpId="0" nodeType="withEffect">
                                  <p:stCondLst>
                                    <p:cond delay="8000"/>
                                  </p:stCondLst>
                                  <p:childTnLst>
                                    <p:animMotion origin="layout" path="M -0.00087 0.00092 C -0.00295 0.00555 -0.00121 0.01419 -0.00364 0.01821 C -0.00659 0.02963 -0.01128 0.03364 -0.0059 0.04938 C -0.00451 0.05339 0.00018 0.04845 0.00348 0.04814 C 0.00851 0.04382 0.01389 0.04166 0.01997 0.03827 C 0.02361 0.03364 0.02865 0.0324 0.03368 0.02932 C 0.04271 0.02345 0.05191 0.01574 0.06094 0.00895 C 0.08073 0.01049 0.07639 0.01049 0.08907 0.01605 C 0.09115 0.01882 0.09479 0.02037 0.09618 0.02376 C 0.09757 0.02685 0.09827 0.03456 0.09827 0.03487 C 0.09879 0.04351 0.10052 0.05247 0.10052 0.06111 C 0.10052 0.07777 0.09757 0.09691 0.09549 0.11419 C 0.09618 0.14845 0.09288 0.16666 0.1191 0.18117 C 0.14757 0.17777 0.14288 0.17777 0.16337 0.1716 C 0.16476 0.16975 0.16563 0.16666 0.16736 0.16635 C 0.16841 0.16543 0.16945 0.16574 0.17049 0.16512 C 0.17136 0.16111 0.17084 0.16111 0.1717 0.16111 C 0.1724 0.15987 0.17344 0.15895 0.17448 0.15802 C 0.17413 0.14938 0.17448 0.13888 0.17344 0.13117 C 0.17309 0.12623 0.16771 0.12561 0.16511 0.125 C 0.15538 0.12006 0.14584 0.11111 0.13542 0.10555 C 0.13473 0.10555 0.13455 0.10401 0.13351 0.10308 C 0.13108 0.1 0.12604 0.1 0.12604 0.1003 C 0.11875 0.09074 0.11806 0.08672 0.11598 0.07376 C 0.11632 0.06882 0.11459 0.06327 0.11702 0.05895 C 0.11806 0.05648 0.1217 0.05771 0.12413 0.05771 C 0.13577 0.05679 0.14757 0.05679 0.15903 0.05648 C 0.16129 0.0537 0.16407 0.05216 0.16511 0.04938 C 0.16702 0.04629 0.16771 0.04197 0.16945 0.03827 C 0.17084 0.02932 0.1717 0.02808 0.16841 0.01605 C 0.16771 0.01419 0.16632 0.01388 0.16511 0.01327 C 0.15625 0.00524 0.14757 0.00247 0.13646 0.00092 C 0.13542 0.0003 0.13351 0.0003 0.13351 -0.00186 C 0.13212 -0.01883 0.13976 -0.01173 0.14913 -0.01358 C 0.15486 -0.01636 0.16077 -0.00895 0.16719 -0.00865 C 0.17344 -0.00865 0.18056 -0.00741 0.18716 -0.01235 C 0.19236 -0.01605 0.1915 -0.02871 0.19479 -0.03488 C 0.19809 -0.04074 0.20434 -0.04383 0.20677 -0.04877 C 0.20903 -0.05402 0.20973 -0.0571 0.21372 -0.06112 C 0.21545 -0.06791 0.21945 -0.07253 0.22413 -0.07655 C 0.22657 -0.08118 0.22743 -0.08612 0.22917 -0.08982 C 0.23056 -0.09291 0.23038 -0.10649 0.23038 -0.10618 C 0.23108 -0.11976 0.23629 -0.125 0.23021 -0.13581 C 0.22986 -0.13766 0.22848 -0.13951 0.22917 -0.14105 C 0.23091 -0.14414 0.23629 -0.14753 0.23629 -0.14723 C 0.24497 -0.14723 0.25365 -0.14723 0.26216 -0.14661 C 0.26979 -0.1463 0.27587 -0.13642 0.28195 -0.13118 C 0.2882 -0.12655 0.29705 -0.12099 0.30469 -0.11852 C 0.30973 -0.11328 0.31598 -0.1105 0.32101 -0.10494 C 0.32882 -0.09661 0.33594 -0.0892 0.34167 -0.07809 C 0.34479 -0.06544 0.33959 -0.08426 0.34566 -0.06852 C 0.34705 -0.06574 0.34705 -0.06235 0.34809 -0.05957 C 0.35382 -0.01389 0.35486 0.01481 0.32101 0.02253 C 0.29167 0.0216 0.29236 0.02839 0.27761 0.01049 C 0.27518 -0.00494 0.2783 0.0108 0.27431 4.07407E-6 C 0.27361 -0.00278 0.27257 -0.00834 0.27257 -0.00803 C 0.27466 -0.03426 0.27084 -0.0213 0.30573 -0.01513 C 0.30973 -0.01389 0.31788 -0.01081 0.31788 -0.0105 C 0.32431 -0.00463 0.32639 0.00061 0.32813 0.01049 C 0.32778 0.02284 0.32848 0.0358 0.32709 0.04814 C 0.32709 0.04907 0.31962 0.06018 0.31893 0.06111 C 0.31077 0.07222 0.30243 0.08209 0.29028 0.08549 C 0.28368 0.08518 0.27622 0.08642 0.27084 0.08302 C 0.26615 0.07993 0.26042 0.06821 0.26042 0.06851 C 0.26146 0.04012 0.2625 0.04938 0.28785 0.05061 C 0.29393 0.05648 0.29532 0.0537 0.30035 0.06296 C 0.30278 0.07098 0.30504 0.07777 0.30677 0.08703 C 0.30816 0.10524 0.3092 0.11111 0.30677 0.13549 C 0.30643 0.13703 0.29271 0.14413 0.29132 0.14444 C 0.28038 0.14321 0.28108 0.14444 0.27865 0.13271 C 0.28038 0.10555 0.28195 0.11512 0.30677 0.11666 C 0.31354 0.11666 0.31598 0.1216 0.31997 0.12777 C 0.3217 0.1358 0.32431 0.14259 0.32604 0.15 C 0.32639 0.15 0.32709 0.15432 0.32709 0.15463 C 0.32639 0.16666 0.32952 0.19351 0.31563 0.19753 C 0.30469 0.19444 0.2974 0.19753 0.28785 0.19321 C 0.27622 0.18271 0.27327 0.17191 0.26979 0.15432 C 0.26788 0.13765 0.26754 0.13796 0.26979 0.11512 C 0.27014 0.10926 0.27795 0.1 0.27969 0.09753 C 0.2882 0.08672 0.30469 0.08179 0.31563 0.08055 C 0.32275 0.07747 0.32674 0.07376 0.3316 0.06543 C 0.33316 0.05771 0.3349 0.05216 0.33247 0.0429 C 0.33212 0.04166 0.32518 0.03642 0.32396 0.0358 C 0.31563 0.03209 0.30677 0.03055 0.29844 0.02777 C 0.29427 0.02284 0.29393 0.01635 0.29132 0.01049 C 0.29167 0.00524 0.29098 -0.00031 0.29236 -0.00556 C 0.29323 -0.01019 0.30469 -0.01235 0.30677 -0.01266 L 0.32813 -0.01358 C 0.33351 -0.01544 0.3342 -0.01636 0.33837 -0.02037 C 0.33924 -0.02099 0.34063 -0.02099 0.34167 -0.02161 C 0.34306 -0.02253 0.34445 -0.02346 0.34566 -0.02439 C 0.35243 -0.03056 0.34532 -0.02686 0.35209 -0.02963 C 0.35851 -0.0355 0.36493 -0.03025 0.37049 -0.03797 C 0.3717 -0.04321 0.37761 -0.05618 0.38125 -0.05957 C 0.38438 -0.06698 0.38507 -0.06204 0.3908 -0.06605 C 0.39445 -0.06791 0.40157 -0.07933 0.40157 -0.07902 L 0.47032 -0.07809 C 0.47448 -0.07809 0.48091 -0.07037 0.48091 -0.07007 C 0.4842 -0.0571 0.46962 -0.07655 0.47639 -0.06204 C 0.47848 -0.0571 0.47778 -0.05309 0.47934 -0.04723 C 0.47674 -0.03889 0.47743 -0.04167 0.47136 -0.03951 C 0.46684 -0.03982 0.47066 -0.0355 0.46632 -0.03673 C 0.46528 -0.03673 0.45469 -0.06389 0.45469 -0.06358 " pathEditMode="relative" rAng="0" ptsTypes="AAAAAAAAAAAAAAAAAAAAAAAAAAAAAAAAAAAAAAAAAAAAAAAAAAAAAAAAAAAAAAAAAAAAAAAAAAAAAAAAAAAAAAAAAAAAAAAAAAAAAAA">
                                      <p:cBhvr>
                                        <p:cTn id="24" dur="10200" fill="hold"/>
                                        <p:tgtEl>
                                          <p:spTgt spid="37"/>
                                        </p:tgtEl>
                                        <p:attrNameLst>
                                          <p:attrName>ppt_x</p:attrName>
                                          <p:attrName>ppt_y</p:attrName>
                                        </p:attrNameLst>
                                      </p:cBhvr>
                                      <p:rCtr x="23715" y="2407"/>
                                    </p:animMotion>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0" presetClass="path" presetSubtype="0" accel="50000" decel="50000" fill="hold" grpId="1" nodeType="withEffect">
                                  <p:stCondLst>
                                    <p:cond delay="0"/>
                                  </p:stCondLst>
                                  <p:childTnLst>
                                    <p:animMotion origin="layout" path="M -0.00781 0.01481 C -0.00052 0.01234 0.00139 0.0108 0.00643 0.0071 C 0.01164 0.00308 0.01789 -0.00648 0.02327 -0.00834 C 0.03021 -0.01173 0.03421 -0.01914 0.04202 -0.02006 C 0.04914 -0.02161 0.05035 -0.03087 0.0573 -0.03334 C 0.0606 -0.03519 0.07396 -0.04846 0.07778 -0.04908 C 0.08646 -0.04908 0.09011 -0.05988 0.09879 -0.05988 C 0.10764 -0.05926 0.10643 -0.06204 0.11268 -0.05957 C 0.11494 -0.05834 0.13125 -0.05957 0.13125 -0.05864 C 0.13907 -0.05185 0.14063 -0.06142 0.14914 -0.0571 C 0.15417 -0.05494 0.16077 -0.05093 0.16667 -0.04908 C 0.17709 -0.03797 0.18073 -0.03303 0.1908 -0.02624 C 0.19497 -0.02439 0.20625 -0.00155 0.21094 0.00031 C 0.21268 0.00524 0.22362 0.02623 0.22744 0.02963 C 0.22935 0.03487 0.24011 0.0645 0.24358 0.06882 C 0.2474 0.07963 0.23872 0.08024 0.24514 0.08981 C 0.24705 0.09228 0.24341 0.11018 0.24532 0.11234 C 0.24636 0.11389 0.23507 0.14352 0.23664 0.14382 C 0.23855 0.14691 0.20521 0.07994 0.20625 0.08796 C 0.19688 0.08611 0.19688 0.08179 0.18264 0.08518 C 0.17709 0.0895 0.1665 0.10031 0.16077 0.1037 C 0.15417 0.10771 0.15539 0.13858 0.14844 0.14321 C 0.14619 0.15 0.14202 0.16049 0.14497 0.16697 C 0.14202 0.17623 0.15504 0.2108 0.15313 0.22129 C 0.16146 0.2395 0.18369 0.26481 0.19514 0.27592 C 0.20261 0.28055 0.21459 0.29166 0.22032 0.28889 C 0.22639 0.28703 0.23837 0.27963 0.24514 0.27778 C 0.24914 0.27222 0.25018 0.24629 0.254 0.24043 C 0.25539 0.2287 0.25313 0.22315 0.25209 0.21913 C 0.25851 0.21389 0.26823 0.21203 0.27084 0.2071 C 0.27448 0.20463 0.27535 0.19753 0.27744 0.19166 C 0.28125 0.19012 0.28629 0.17901 0.29011 0.17808 C 0.2974 0.17376 0.29914 0.17716 0.30712 0.17654 C 0.31112 0.17345 0.31441 0.17037 0.3198 0.16944 C 0.32396 0.16605 0.32605 0.17098 0.32952 0.1679 C 0.33264 0.1645 0.3382 0.15648 0.34098 0.15555 C 0.34271 0.15555 0.34289 0.15494 0.3448 0.15247 C 0.3481 0.15092 0.35053 0.14537 0.354 0.14506 C 0.35921 0.14444 0.36615 0.14352 0.37101 0.14105 C 0.37848 0.13549 0.38195 0.12747 0.38994 0.12592 C 0.39601 0.12469 0.4 0.11142 0.40573 0.10679 C 0.41285 0.1037 0.41685 0.10123 0.42275 0.0966 C 0.43994 0.08148 0.46268 0.0537 0.4856 0.05031 C 0.50643 0.05185 0.51025 0.06543 0.52535 0.06975 C 0.52917 0.07222 0.52882 0.09598 0.5323 0.09691 C 0.53612 0.10031 0.53612 0.10401 0.54063 0.10679 C 0.55487 0.12592 0.54445 0.16296 0.54445 0.17561 C 0.54566 0.18796 0.55782 0.20154 0.56719 0.20432 C 0.57205 0.20432 0.57778 0.21882 0.58178 0.21697 C 0.59098 0.21389 0.60087 0.19753 0.60521 0.19012 C 0.60435 0.17191 0.60348 0.13703 0.58889 0.12253 C 0.5875 0.11975 0.58803 0.12068 0.58629 0.11759 " pathEditMode="relative" rAng="0" ptsTypes="AAAAAAAAAAAAAAAAAAAAAAAAAAAAAAAAAAAAAAAAAAAAAAAAAAAA">
                                      <p:cBhvr>
                                        <p:cTn id="28" dur="10300" fill="hold"/>
                                        <p:tgtEl>
                                          <p:spTgt spid="46"/>
                                        </p:tgtEl>
                                        <p:attrNameLst>
                                          <p:attrName>ppt_x</p:attrName>
                                          <p:attrName>ppt_y</p:attrName>
                                        </p:attrNameLst>
                                      </p:cBhvr>
                                      <p:rCtr x="30642" y="9938"/>
                                    </p:animMotion>
                                  </p:childTnLst>
                                </p:cTn>
                              </p:par>
                              <p:par>
                                <p:cTn id="29" presetID="1" presetClass="exit" presetSubtype="0" fill="hold" grpId="2" nodeType="withEffect">
                                  <p:stCondLst>
                                    <p:cond delay="890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ntr" presetSubtype="0" fill="hold" grpId="0" nodeType="withEffect">
                                  <p:stCondLst>
                                    <p:cond delay="300"/>
                                  </p:stCondLst>
                                  <p:childTnLst>
                                    <p:set>
                                      <p:cBhvr>
                                        <p:cTn id="32" dur="1" fill="hold">
                                          <p:stCondLst>
                                            <p:cond delay="0"/>
                                          </p:stCondLst>
                                        </p:cTn>
                                        <p:tgtEl>
                                          <p:spTgt spid="40"/>
                                        </p:tgtEl>
                                        <p:attrNameLst>
                                          <p:attrName>style.visibility</p:attrName>
                                        </p:attrNameLst>
                                      </p:cBhvr>
                                      <p:to>
                                        <p:strVal val="visible"/>
                                      </p:to>
                                    </p:set>
                                  </p:childTnLst>
                                </p:cTn>
                              </p:par>
                              <p:par>
                                <p:cTn id="33" presetID="0" presetClass="path" presetSubtype="0" accel="50000" decel="50000" fill="hold" grpId="1" nodeType="withEffect">
                                  <p:stCondLst>
                                    <p:cond delay="200"/>
                                  </p:stCondLst>
                                  <p:childTnLst>
                                    <p:animMotion origin="layout" path="M 0.00799 -0.00123 C 0.00886 -0.00308 0.01511 -0.01913 0.01771 -0.02129 C 0.02361 -0.02777 0.01511 -0.02777 0.0217 -0.03055 C 0.02604 -0.03456 0.03247 -0.0429 0.04219 -0.04876 C 0.05 -0.05493 0.0658 -0.06543 0.07813 -0.07067 C 0.08733 -0.08858 0.11198 -0.08858 0.12587 -0.09259 C 0.14097 -0.09537 0.14514 -0.08858 0.16441 -0.08858 C 0.16597 -0.0824 0.18351 -0.07314 0.18698 -0.07037 C 0.19323 -0.06419 0.20504 -0.05802 0.20625 -0.05185 C 0.21007 -0.04321 0.22049 -0.02438 0.22413 -0.01913 C 0.22986 -0.0074 0.24306 0.00803 0.2415 0.0176 C 0.24306 0.02346 0.24879 0.04507 0.2507 0.05186 C 0.2533 0.05803 0.24879 0.08858 0.2507 0.09414 C 0.25504 0.10278 0.23959 0.11544 0.2316 0.10278 C 0.22778 0.11914 0.21389 0.04568 0.19514 0.05433 C 0.19288 0.05803 0.18143 0.04877 0.17535 0.05988 C 0.16806 0.07192 0.16441 0.0855 0.15816 0.09754 C 0.1566 0.10278 0.1566 0.14599 0.15643 0.15247 C 0.1566 0.16482 0.15469 0.17686 0.15851 0.18828 C 0.16129 0.20463 0.1566 0.19846 0.1625 0.21235 C 0.16441 0.21976 0.16806 0.22531 0.17396 0.22902 C 0.17761 0.2321 0.17604 0.22902 0.18108 0.23118 C 0.18351 0.2321 0.19479 0.24075 0.19479 0.24414 C 0.20608 0.25926 0.21997 0.2534 0.22986 0.2642 C 0.23368 0.25865 0.25382 0.26266 0.25903 0.25649 C 0.26215 0.25 0.26424 0.2321 0.26823 0.22778 C 0.27049 0.21575 0.27292 0.21358 0.27726 0.20155 C 0.279 0.18303 0.28733 0.17377 0.29861 0.1642 C 0.30643 0.15247 0.32014 0.14044 0.32622 0.14352 C 0.33455 0.13704 0.34879 0.125 0.35139 0.13118 C 0.36042 0.12408 0.36667 0.11605 0.3684 0.12223 C 0.37448 0.11605 0.3842 0.10957 0.38993 0.10618 C 0.39948 0.09075 0.39063 0.10371 0.40156 0.09167 C 0.40452 0.0855 0.41059 0.07933 0.41493 0.07871 C 0.41788 0.07315 0.42361 0.06667 0.42778 0.0642 C 0.43316 0.05494 0.43924 0.05803 0.44531 0.05433 C 0.44896 0.04877 0.45868 0.03889 0.46268 0.03642 C 0.46754 0.02994 0.47604 0.02747 0.4809 0.02686 C 0.48889 0.0213 0.4915 0.01821 0.49965 0.01821 C 0.5033 0.01821 0.50538 0.0213 0.50886 0.02439 C 0.51094 0.02439 0.51736 0.02686 0.51736 0.02747 C 0.52257 0.03982 0.52031 0.02747 0.52847 0.03889 C 0.5375 0.04877 0.51771 0.04568 0.52847 0.05186 C 0.53021 0.05494 0.5316 0.05988 0.53472 0.06297 C 0.53611 0.0642 0.53785 0.06883 0.53785 0.06976 C 0.54514 0.11204 0.53611 0.10957 0.5316 0.14661 C 0.53438 0.17686 0.53143 0.18025 0.54913 0.18828 C 0.56059 0.19846 0.56059 0.19784 0.57656 0.19537 C 0.58056 0.1892 0.58802 0.19445 0.59184 0.1892 C 0.59531 0.17902 0.6033 0.19445 0.60452 0.17902 C 0.60452 0.16173 0.60452 0.14661 0.60278 0.13118 C 0.60156 0.12223 0.59271 0.11544 0.58959 0.11204 C 0.57847 0.0997 0.56059 0.09167 0.54757 0.08241 C 0.53785 0.0642 0.53889 0.02994 0.54948 0.01821 C 0.56215 -0.01512 0.59983 0.03365 0.61094 0.03365 C 0.62101 0.02747 0.62292 -0.00308 0.62865 -0.01851 C 0.63212 -0.03395 0.63993 -0.02777 0.64584 -0.04321 C 0.64601 -0.04567 0.6533 -0.05833 0.65521 -0.06111 C 0.65747 -0.06821 0.65955 -0.07993 0.66424 -0.08549 C 0.6658 -0.09876 0.65747 -0.10154 0.66129 -0.10987 C 0.66441 -0.1253 0.65972 -0.12284 0.67205 -0.12654 C 0.69184 -0.12654 0.69011 -0.12284 0.70538 -0.11605 C 0.70834 -0.1037 0.71702 -0.1037 0.72257 -0.10061 C 0.729 -0.09197 0.73577 -0.08858 0.74236 -0.08271 C 0.74653 -0.07932 0.75521 -0.06821 0.76163 -0.06543 C 0.76545 -0.06142 0.76754 -0.06543 0.76875 -0.05833 C 0.77066 -0.05185 0.77309 -0.03734 0.77222 -0.02129 C 0.77084 -0.01512 0.76354 -4.32099E-6 0.76025 0.00803 C 0.75677 0.01513 0.74965 0.0176 0.74445 0.0213 C 0.7415 0.02439 0.73976 0.02994 0.73768 0.02994 C 0.73247 0.03056 0.72257 0.03365 0.72257 0.03395 C 0.71893 0.03056 0.7132 0.0355 0.70851 0.03056 C 0.7066 0.02994 0.70712 0.02346 0.70712 0.01821 C 0.70712 -0.01234 0.70365 -0.00648 0.71146 -0.01234 C 0.73125 -0.0074 0.72483 -0.0074 0.73768 -0.00308 C 0.74236 0.00587 0.74653 0.01513 0.75 0.02439 C 0.7533 0.05803 0.76424 0.11821 0.73837 0.12408 C 0.7224 0.12223 0.70156 0.12994 0.69184 0.10371 C 0.69427 0.07871 0.69288 0.08241 0.7066 0.07624 C 0.71476 0.07871 0.71476 0.07933 0.72101 0.08735 C 0.72639 0.10278 0.73247 0.11297 0.73976 0.125 C 0.74288 0.13118 0.74445 0.13951 0.74653 0.14661 C 0.74792 0.15865 0.75104 0.17037 0.75156 0.18303 C 0.75156 0.21358 0.75677 0.22284 0.7415 0.22902 C 0.71146 0.22778 0.7092 0.24075 0.70469 0.2071 C 0.70556 0.18241 0.70365 0.18025 0.71702 0.18303 C 0.72396 0.1892 0.72483 0.20031 0.73073 0.20988 C 0.73247 0.21976 0.73577 0.2321 0.73403 0.23519 C 0.73247 0.23797 0.73611 0.21852 0.7224 0.22593 C 0.71702 0.22284 0.70972 0.23426 0.70347 0.22254 C 0.70156 0.21914 0.68577 0.2071 0.68577 0.20772 C 0.68715 0.19537 0.68802 0.19229 0.68802 0.18025 C 0.68802 0.17686 0.70972 0.18797 0.71146 0.18303 C 0.72483 0.14352 0.74445 0.15865 0.76823 0.15803 C 0.77222 0.13426 0.76684 0.10988 0.75156 0.10371 C 0.74792 0.10062 0.74653 0.0997 0.74236 0.09754 C 0.73403 0.08858 0.73837 0.09167 0.73247 0.08858 C 0.72691 0.07871 0.72257 0.06297 0.72066 0.04877 C 0.72101 0.03982 0.72014 0.03056 0.72101 0.02439 C 0.7224 0.01821 0.73247 0.01513 0.73611 0.0142 C 0.74445 0.00587 0.75886 0.00618 0.76875 0.00309 C 0.77309 0.00216 0.77483 0.01142 0.779 0.00803 C 0.78038 0.00618 0.78837 0.00618 0.78837 0.00649 C 0.79618 -0.00617 0.79913 -0.02777 0.80868 -0.03364 C 0.81424 -0.0429 0.82292 -0.05277 0.82865 -0.06142 C 0.83247 -0.06728 0.83646 -0.06203 0.84028 -0.06512 C 0.84184 -0.06821 0.84375 -0.06419 0.85122 -0.06543 C 0.85799 -0.06851 0.86007 -0.07623 0.87205 -0.07314 C 0.87865 -0.06543 0.88993 -0.05833 0.89757 -0.05524 C 0.90243 -0.05 0.91007 -0.04784 0.91094 -0.04074 C 0.91163 -0.03425 0.904 -0.02067 0.90243 -0.01635 C 0.90243 -0.01605 0.89288 -0.01851 0.89288 -0.01821 " pathEditMode="relative" rAng="0" ptsTypes="AAAAAAAAAAAAAAAAAAAAAAAAAAAAAAAAAAAAAAAAAAAAAAAAAAAAAAAAAAAAAAAAAAAAAAAAAAAAAAAAAAAAAAAAAAAAAAAAAAAAAAAAAAAAAAAA">
                                      <p:cBhvr>
                                        <p:cTn id="34" dur="18700" fill="hold"/>
                                        <p:tgtEl>
                                          <p:spTgt spid="40"/>
                                        </p:tgtEl>
                                        <p:attrNameLst>
                                          <p:attrName>ppt_x</p:attrName>
                                          <p:attrName>ppt_y</p:attrName>
                                        </p:attrNameLst>
                                      </p:cBhvr>
                                      <p:rCtr x="45139" y="7006"/>
                                    </p:animMotion>
                                  </p:childTnLst>
                                </p:cTn>
                              </p:par>
                              <p:par>
                                <p:cTn id="35" presetID="1" presetClass="entr" presetSubtype="0" fill="hold" grpId="0" nodeType="withEffect">
                                  <p:stCondLst>
                                    <p:cond delay="500"/>
                                  </p:stCondLst>
                                  <p:childTnLst>
                                    <p:set>
                                      <p:cBhvr>
                                        <p:cTn id="36" dur="1" fill="hold">
                                          <p:stCondLst>
                                            <p:cond delay="0"/>
                                          </p:stCondLst>
                                        </p:cTn>
                                        <p:tgtEl>
                                          <p:spTgt spid="45"/>
                                        </p:tgtEl>
                                        <p:attrNameLst>
                                          <p:attrName>style.visibility</p:attrName>
                                        </p:attrNameLst>
                                      </p:cBhvr>
                                      <p:to>
                                        <p:strVal val="visible"/>
                                      </p:to>
                                    </p:set>
                                  </p:childTnLst>
                                </p:cTn>
                              </p:par>
                              <p:par>
                                <p:cTn id="37" presetID="0" presetClass="path" presetSubtype="0" accel="50000" decel="50000" fill="hold" grpId="1" nodeType="withEffect">
                                  <p:stCondLst>
                                    <p:cond delay="600"/>
                                  </p:stCondLst>
                                  <p:childTnLst>
                                    <p:animMotion origin="layout" path="M 0.01476 0.00926 C 0.02674 0.00154 0.02726 -0.00494 0.03715 -0.00772 C 0.04132 -0.01327 0.05122 -0.0179 0.05677 -0.02068 C 0.06233 -0.02531 0.07066 -0.02778 0.07865 -0.03858 C 0.09445 -0.04352 0.09601 -0.04815 0.11007 -0.05093 C 0.12413 -0.05401 0.14931 -0.05895 0.16146 -0.05679 C 0.17327 -0.05463 0.17465 -0.04136 0.18316 -0.03858 C 0.18594 -0.03488 0.20122 -0.02438 0.20399 -0.01944 C 0.20538 -3.7037E-7 0.20677 -0.02099 0.21233 -0.00432 C 0.21372 0.0034 0.22101 -3.7037E-7 0.22552 0.01173 C 0.22604 0.0142 0.23334 0.03148 0.23334 0.03179 C 0.23472 0.03858 0.2316 0.04105 0.23368 0.04599 C 0.23611 0.05556 0.24566 0.07191 0.24757 0.08179 C 0.24618 0.10679 0.25052 0.14969 0.23507 0.15648 C 0.22934 0.16142 0.21389 0.11512 0.20834 0.11759 C 0.20556 0.12253 0.19844 0.09753 0.19514 0.09846 C 0.19132 0.10432 0.1783 0.10309 0.17448 0.10957 C 0.16771 0.11759 0.16198 0.13519 0.15868 0.14846 C 0.15764 0.15062 0.14931 0.17716 0.14792 0.17963 C 0.14236 0.2142 0.16424 0.22377 0.1592 0.23951 C 0.1592 0.26574 0.17188 0.27623 0.18872 0.2858 C 0.19288 0.2929 0.20139 0.29661 0.20643 0.30123 C 0.21094 0.3037 0.2125 0.29753 0.21528 0.30062 C 0.21962 0.30154 0.22882 0.30309 0.23368 0.30093 C 0.23646 0.29259 0.24063 0.29506 0.24566 0.28858 C 0.24983 0.28179 0.25469 0.26821 0.26024 0.26111 C 0.26163 0.24907 0.26024 0.26204 0.26441 0.25216 C 0.26528 0.25031 0.26528 0.24414 0.2658 0.24167 C 0.26858 0.2321 0.26719 0.24074 0.27014 0.23333 C 0.2757 0.2213 0.27847 0.20463 0.28698 0.2 C 0.29896 0.18272 0.30799 0.19259 0.32309 0.19105 C 0.32899 0.18673 0.34167 0.17161 0.34827 0.16914 C 0.35261 0.1608 0.35556 0.1679 0.3599 0.1608 C 0.36493 0.1534 0.36684 0.15556 0.37257 0.1534 C 0.37952 0.14136 0.37934 0.14784 0.3849 0.14414 C 0.38663 0.13827 0.40174 0.13179 0.40174 0.1321 C 0.40486 0.12037 0.40903 0.12037 0.41545 0.11358 C 0.41997 0.10988 0.42691 0.11759 0.42865 0.10833 C 0.43143 0.10278 0.43577 0.09383 0.43577 0.0963 " pathEditMode="relative" rAng="0" ptsTypes="AAAAAAAAAAAAAAAAAAAAAAAAAAAAAAAAAAAAAAA">
                                      <p:cBhvr>
                                        <p:cTn id="38" dur="10800" fill="hold"/>
                                        <p:tgtEl>
                                          <p:spTgt spid="45"/>
                                        </p:tgtEl>
                                        <p:attrNameLst>
                                          <p:attrName>ppt_x</p:attrName>
                                          <p:attrName>ppt_y</p:attrName>
                                        </p:attrNameLst>
                                      </p:cBhvr>
                                      <p:rCtr x="21042" y="11296"/>
                                    </p:animMotion>
                                  </p:childTnLst>
                                </p:cTn>
                              </p:par>
                              <p:par>
                                <p:cTn id="39" presetID="1" presetClass="exit" presetSubtype="0" fill="hold" grpId="2" nodeType="withEffect">
                                  <p:stCondLst>
                                    <p:cond delay="1100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ntr" presetSubtype="0" fill="hold" grpId="0" nodeType="withEffect">
                                  <p:stCondLst>
                                    <p:cond delay="1200"/>
                                  </p:stCondLst>
                                  <p:childTnLst>
                                    <p:set>
                                      <p:cBhvr>
                                        <p:cTn id="42" dur="1" fill="hold">
                                          <p:stCondLst>
                                            <p:cond delay="0"/>
                                          </p:stCondLst>
                                        </p:cTn>
                                        <p:tgtEl>
                                          <p:spTgt spid="41"/>
                                        </p:tgtEl>
                                        <p:attrNameLst>
                                          <p:attrName>style.visibility</p:attrName>
                                        </p:attrNameLst>
                                      </p:cBhvr>
                                      <p:to>
                                        <p:strVal val="visible"/>
                                      </p:to>
                                    </p:set>
                                  </p:childTnLst>
                                </p:cTn>
                              </p:par>
                              <p:par>
                                <p:cTn id="43" presetID="0" presetClass="path" presetSubtype="0" accel="50000" decel="50000" fill="hold" grpId="1" nodeType="withEffect">
                                  <p:stCondLst>
                                    <p:cond delay="1100"/>
                                  </p:stCondLst>
                                  <p:childTnLst>
                                    <p:animMotion origin="layout" path="M -0.00156 0.00771 C -0.00503 -0.0071 0.00191 -0.01111 0.01215 -0.01667 C 0.02049 -0.02438 0.02726 -0.03549 0.03663 -0.03673 C 0.03889 -0.03735 0.04757 -0.04414 0.04757 -0.04352 C 0.05903 -0.05401 0.06736 -0.05648 0.07969 -0.06667 C 0.09514 -0.07438 0.11146 -0.08488 0.12778 -0.08056 C 0.15538 -0.07994 0.15191 -0.0787 0.16979 -0.07222 C 0.17344 -0.06636 0.18403 -0.05957 0.18681 -0.0537 C 0.18906 -0.04537 0.19531 -0.04969 0.20052 -0.04506 C 0.20365 -0.03303 0.21406 -0.01512 0.22274 -0.00587 C 0.225 0.01018 0.22205 -0.00587 0.22604 0.00617 C 0.22847 0.01296 0.2441 0.0358 0.24636 0.04383 C 0.24757 0.05401 0.2507 0.10062 0.24705 0.11173 C 0.24011 0.12994 0.21215 0.08179 0.19774 0.0858 C 0.19306 0.08858 0.175 0.08518 0.17049 0.08796 C 0.16111 0.09599 0.16458 0.10555 0.15781 0.11512 C 0.15538 0.12623 0.15712 0.12191 0.15261 0.12994 C 0.1533 0.18117 0.15018 0.18333 0.16059 0.21605 C 0.16354 0.22685 0.17292 0.22932 0.18021 0.23642 C 0.18333 0.23827 0.19202 0.24321 0.19202 0.24352 C 0.20573 0.25648 0.22327 0.26173 0.24011 0.26481 C 0.25 0.26265 0.25347 0.25988 0.2592 0.24938 C 0.26111 0.24568 0.26389 0.24012 0.26389 0.24043 C 0.26615 0.23179 0.2691 0.22284 0.27309 0.21605 C 0.27552 0.20401 0.27153 0.21605 0.27708 0.20771 C 0.27899 0.20525 0.28143 0.19846 0.28143 0.19938 C 0.28281 0.19259 0.2842 0.1892 0.2882 0.18611 C 0.2934 0.16605 0.31146 0.15247 0.32639 0.14753 C 0.33056 0.14136 0.33403 0.14136 0.34045 0.13981 C 0.34445 0.13796 0.34757 0.13611 0.35156 0.13426 C 0.35573 0.13086 0.35816 0.12994 0.36268 0.12716 C 0.36788 0.12099 0.36511 0.12469 0.37465 0.12006 L 0.37465 0.12037 C 0.37986 0.11481 0.38299 0.11327 0.38941 0.10926 C 0.3974 0.10247 0.40556 0.09537 0.41389 0.09197 C 0.4184 0.08889 0.42222 0.08179 0.42222 0.08271 C 0.42587 0.07006 0.42587 0.08241 0.4316 0.07284 C 0.43351 0.07284 0.43993 0.06049 0.43993 0.0608 C 0.45191 0.04876 0.43611 0.06049 0.44757 0.05679 C 0.45191 0.05339 0.45643 0.04599 0.46215 0.04599 C 0.46736 0.03765 0.47257 0.03734 0.48177 0.03179 C 0.48577 0.03055 0.49445 0.03426 0.49896 0.03271 C 0.53976 0.03488 0.51233 0.05031 0.53073 0.05339 C 0.53559 0.06605 0.53507 0.04383 0.54462 0.04969 C 0.54792 0.05741 0.5533 0.05309 0.55625 0.05555 C 0.5592 0.05555 0.56024 0.06512 0.5632 0.06944 C 0.56476 0.07438 0.55226 0.08117 0.5533 0.09444 C 0.55399 0.12006 0.53507 0.18395 0.56094 0.19599 C 0.56754 0.19475 0.57743 0.21111 0.58351 0.20525 L 0.60538 0.19105 C 0.60695 0.18981 0.59393 0.15741 0.59462 0.15648 C 0.60504 0.12592 0.60625 0.12222 0.60816 0.1071 C 0.60729 0.08611 0.62066 0.07438 0.61042 0.05957 C 0.60781 0.05185 0.61424 0.05555 0.61302 0.04167 C 0.61424 0.02562 0.61042 0.01913 0.61997 0.00679 C 0.62118 0.00216 0.625 -0.01142 0.62726 -0.01142 C 0.63559 -0.02562 0.63073 -0.00587 0.63438 -0.01266 " pathEditMode="relative" rAng="0" ptsTypes="AAAAAAAAAAAAAAAAAAAAAAAAAAAAAAAAAAAAAAAAAAAAAAAAAAAAAAAAA">
                                      <p:cBhvr>
                                        <p:cTn id="44" dur="11400" fill="hold"/>
                                        <p:tgtEl>
                                          <p:spTgt spid="41"/>
                                        </p:tgtEl>
                                        <p:attrNameLst>
                                          <p:attrName>ppt_x</p:attrName>
                                          <p:attrName>ppt_y</p:attrName>
                                        </p:attrNameLst>
                                      </p:cBhvr>
                                      <p:rCtr x="31736" y="8364"/>
                                    </p:animMotion>
                                  </p:childTnLst>
                                </p:cTn>
                              </p:par>
                              <p:par>
                                <p:cTn id="45" presetID="1" presetClass="exit" presetSubtype="0" fill="hold" grpId="2" nodeType="withEffect">
                                  <p:stCondLst>
                                    <p:cond delay="11700"/>
                                  </p:stCondLst>
                                  <p:childTnLst>
                                    <p:set>
                                      <p:cBhvr>
                                        <p:cTn id="46" dur="1" fill="hold">
                                          <p:stCondLst>
                                            <p:cond delay="0"/>
                                          </p:stCondLst>
                                        </p:cTn>
                                        <p:tgtEl>
                                          <p:spTgt spid="41"/>
                                        </p:tgtEl>
                                        <p:attrNameLst>
                                          <p:attrName>style.visibility</p:attrName>
                                        </p:attrNameLst>
                                      </p:cBhvr>
                                      <p:to>
                                        <p:strVal val="hidden"/>
                                      </p:to>
                                    </p:set>
                                  </p:childTnLst>
                                </p:cTn>
                              </p:par>
                              <p:par>
                                <p:cTn id="47" presetID="1" presetClass="entr" presetSubtype="0" fill="hold" grpId="0" nodeType="withEffect">
                                  <p:stCondLst>
                                    <p:cond delay="1600"/>
                                  </p:stCondLst>
                                  <p:childTnLst>
                                    <p:set>
                                      <p:cBhvr>
                                        <p:cTn id="48" dur="1" fill="hold">
                                          <p:stCondLst>
                                            <p:cond delay="0"/>
                                          </p:stCondLst>
                                        </p:cTn>
                                        <p:tgtEl>
                                          <p:spTgt spid="44"/>
                                        </p:tgtEl>
                                        <p:attrNameLst>
                                          <p:attrName>style.visibility</p:attrName>
                                        </p:attrNameLst>
                                      </p:cBhvr>
                                      <p:to>
                                        <p:strVal val="visible"/>
                                      </p:to>
                                    </p:set>
                                  </p:childTnLst>
                                </p:cTn>
                              </p:par>
                              <p:par>
                                <p:cTn id="49" presetID="0" presetClass="path" presetSubtype="0" accel="50000" decel="50000" fill="hold" grpId="1" nodeType="withEffect">
                                  <p:stCondLst>
                                    <p:cond delay="1700"/>
                                  </p:stCondLst>
                                  <p:childTnLst>
                                    <p:animMotion origin="layout" path="M 0.0125 9.87654E-7 C 0.01788 -0.00463 0.01823 -0.0142 0.025 -0.01543 C 0.02951 -0.02253 0.0342 -0.01883 0.03819 -0.02253 C 0.04045 -0.02654 0.04114 -0.02901 0.0434 -0.03241 C 0.05 -0.03642 0.04739 -0.03333 0.05417 -0.04043 C 0.05885 -0.04383 0.06094 -0.04506 0.06562 -0.04784 C 0.075 -0.05741 0.0816 -0.05741 0.08715 -0.06296 C 0.09184 -0.06975 0.09635 -0.07037 0.09878 -0.07161 C 0.10104 -0.07191 0.11163 -0.07778 0.11163 -0.07716 C 0.11944 -0.08735 0.11684 -0.08056 0.12639 -0.08333 C 0.13507 -0.0858 0.13785 -0.07901 0.14705 -0.08056 C 0.15312 -0.08766 0.1526 -0.07901 0.15989 -0.08056 C 0.16753 -0.08056 0.16996 -0.07778 0.17899 -0.07716 C 0.18611 -0.075 0.2 -0.05679 0.20625 -0.05309 C 0.21267 -0.04691 0.2125 -0.05247 0.21771 -0.0392 C 0.22292 -0.0284 0.22899 -0.00648 0.2375 0.00432 C 0.24236 0.0142 0.25278 0.03272 0.25972 0.04537 C 0.26128 0.05988 0.25677 0.07284 0.26076 0.08673 C 0.25833 0.10031 0.25035 0.11944 0.24601 0.12685 C 0.24062 0.12963 0.24219 0.12963 0.23212 0.13086 C 0.22639 0.1321 0.21597 0.13426 0.21597 0.13457 C 0.21267 0.13642 0.20868 0.13889 0.20434 0.14074 C 0.2 0.15309 0.19305 0.16636 0.19062 0.18117 C 0.18854 0.19938 0.18368 0.20463 0.18854 0.22994 C 0.1901 0.23889 0.19514 0.24012 0.2 0.24352 C 0.21042 0.25339 0.21979 0.26018 0.23212 0.26543 C 0.24132 0.27222 0.24705 0.26913 0.25885 0.26759 C 0.26285 0.26605 0.26146 0.26265 0.26562 0.25895 C 0.26805 0.25247 0.27135 0.24475 0.27292 0.23673 C 0.27517 0.22654 0.27535 0.2179 0.28021 0.20957 C 0.28246 0.19197 0.27986 0.21265 0.28489 0.19413 C 0.28819 0.18179 0.29149 0.18241 0.29861 0.17407 C 0.31805 0.17562 0.30347 0.16759 0.32361 0.16636 C 0.3276 0.16451 0.35121 0.14136 0.3559 0.13981 C 0.35851 0.13642 0.37066 0.13642 0.37309 0.13364 C 0.37621 0.13086 0.38472 0.12376 0.38472 0.12469 C 0.3908 0.11512 0.3993 0.11389 0.40764 0.10864 C 0.4125 0.10216 0.42014 0.09352 0.42656 0.09136 C 0.43194 0.08549 0.43351 0.07839 0.43993 0.07623 C 0.44548 0.07099 0.45608 0.06389 0.46163 0.05988 C 0.46892 0.05401 0.47465 0.05092 0.48264 0.04506 C 0.48785 0.03611 0.49271 0.03951 0.50052 0.03611 C 0.50434 0.0321 0.51042 0.03611 0.51528 0.03457 C 0.52656 0.03457 0.52969 0.05494 0.5408 0.05586 C 0.54253 0.05648 0.5526 0.03364 0.5526 0.03395 C 0.55746 0.03765 0.56233 0.04537 0.56875 0.04846 C 0.56962 0.05432 0.57205 0.05741 0.57361 0.06234 C 0.57465 0.0679 0.57517 0.07469 0.57691 0.08086 C 0.57517 0.10216 0.54948 0.11759 0.54462 0.13734 C 0.54462 0.15123 0.54427 0.16913 0.54566 0.1821 C 0.54601 0.18426 0.5493 0.20062 0.55035 0.20154 C 0.55208 0.2037 0.57517 0.20062 0.57691 0.20154 C 0.5816 0.2071 0.6026 0.2037 0.60903 0.20463 C 0.61389 0.20401 0.61875 0.20401 0.62187 0.20216 C 0.62361 0.20123 0.62344 0.19876 0.62344 0.19753 C 0.62517 0.19197 0.62812 0.18333 0.62812 0.18426 C 0.62673 0.15679 0.62344 0.15957 0.61198 0.14722 C 0.60746 0.13858 0.6026 0.12222 0.59948 0.11697 C 0.59705 0.11142 0.59288 0.11358 0.59288 0.11481 C 0.58976 0.10895 0.58489 0.10339 0.58108 0.09876 C 0.57847 0.09444 0.57691 0.08981 0.57517 0.08488 C 0.57847 0.06234 0.60417 0.0713 0.61371 0.0713 C 0.61649 0.06543 0.61719 0.05092 0.61719 0.05185 C 0.61719 0.03951 0.61719 0.02963 0.61649 0.01234 C 0.61545 0.00772 0.6026 0.00555 0.6026 0.00648 C 0.60191 -0.0034 0.6026 -0.00463 0.6059 -0.01173 C 0.60746 -0.01512 0.60746 -0.01543 0.60746 -0.01821 C 0.61076 -0.01945 0.61198 0.00648 0.61389 0.00555 C 0.62031 -0.00093 0.62187 0.06543 0.63489 -0.01543 C 0.64114 -0.02099 0.64288 -0.02408 0.64705 -0.0287 C 0.6493 -0.0358 0.65087 -0.0392 0.65417 -0.04753 C 0.65677 -0.05154 0.66059 -0.05587 0.66319 -0.0608 C 0.66545 -0.06698 0.66545 -0.075 0.66962 -0.08364 C 0.67344 -0.09198 0.6816 -0.08148 0.68125 -0.08951 C 0.67986 -0.11266 0.66389 -0.11019 0.65191 -0.11945 C 0.6493 -0.125 0.63976 -0.13426 0.63802 -0.13951 C 0.63316 -0.15895 0.65087 -0.15062 0.65833 -0.14753 C 0.6651 -0.14445 0.67344 -0.12037 0.6783 -0.12068 C 0.6809 -0.1179 0.6993 -0.10895 0.6993 -0.10772 C 0.70746 -0.09012 0.72726 -0.09938 0.74097 -0.09537 C 0.75417 -0.08735 0.75087 -0.07901 0.76441 -0.07377 C 0.76962 -0.07222 0.78351 -0.04938 0.78837 -0.04815 C 0.79323 -0.04043 0.79167 -0.03179 0.79653 -0.03982 C 0.80052 -0.02778 0.81024 -0.02408 0.81233 -0.01945 C 0.81198 -0.01945 0.8092 -0.01543 0.80781 -0.01543 C 0.80364 -0.00525 0.79896 -0.00463 0.79496 -0.00124 C 0.79114 0.00154 0.78524 0.00555 0.78524 0.00648 C 0.77535 0.00432 0.76423 0.00772 0.75538 9.87654E-7 C 0.75052 -0.00401 0.74496 -0.01543 0.7401 -0.01945 C 0.7375 -0.03179 0.73941 -0.03179 0.74705 -0.0358 C 0.74983 -0.03179 0.75295 -0.0358 0.75538 -0.03179 C 0.75798 -0.03179 0.75833 -0.02408 0.75937 -0.01945 C 0.76337 -0.00463 0.76441 0.00772 0.7658 0.02222 C 0.76476 0.06574 0.77135 0.09352 0.7441 0.09876 C 0.73576 0.09876 0.72708 0.09969 0.71858 0.0966 C 0.71423 0.0966 0.71614 0.08333 0.71753 0.07747 C 0.71823 0.07562 0.72257 0.07284 0.72396 0.07284 C 0.74496 0.07469 0.7375 0.07284 0.74913 0.0787 C 0.75295 0.08333 0.75521 0.08796 0.75833 0.0929 C 0.76111 0.10494 0.75712 0.09105 0.7625 0.09876 C 0.76441 0.10216 0.76476 0.10617 0.76649 0.11018 C 0.76736 0.11358 0.76962 0.11697 0.76962 0.12253 C 0.76962 0.1358 0.76996 0.15 0.76875 0.16358 C 0.76719 0.1787 0.74826 0.16913 0.74114 0.17222 C 0.73854 0.1713 0.72014 0.15864 0.7184 0.15617 C 0.71667 0.15401 0.69479 0.12068 0.69479 0.12191 C 0.69583 0.08611 0.72292 0.1321 0.7401 0.13889 C 0.74983 0.15309 0.75469 0.16975 0.75729 0.18889 C 0.75677 0.20772 0.73281 0.19568 0.72031 0.20278 C 0.71736 0.20864 0.70364 0.22654 0.70868 0.23148 C 0.71337 0.22994 0.74184 0.23981 0.75104 0.24043 C 0.76042 0.24105 0.75729 0.23673 0.76441 0.23518 C 0.76562 0.23333 0.77135 0.22716 0.77239 0.22654 C 0.77344 0.22531 0.7691 0.20895 0.77048 0.20772 C 0.77691 0.20092 0.77448 0.20309 0.77934 0.19537 C 0.78663 0.16543 0.79913 0.13086 0.77726 0.12068 C 0.77326 0.11574 0.76597 0.11049 0.76042 0.10802 C 0.75729 0.10679 0.75469 0.10617 0.75121 0.10494 C 0.74896 0.10463 0.74496 0.10216 0.74496 0.10278 C 0.74114 0.09352 0.74496 0.10216 0.74219 0.09136 C 0.7408 0.08642 0.73802 0.07747 0.73802 0.07778 C 0.73698 0.06389 0.73108 0.03951 0.7401 0.03055 C 0.74618 0.0108 0.76597 0.01142 0.77569 0.00648 C 0.77934 0.00216 0.78281 0.00216 0.78698 9.87654E-7 C 0.7941 -0.0071 0.79809 -0.02099 0.80746 -0.02408 C 0.8118 -0.03179 0.81423 -0.02716 0.82048 -0.03179 C 0.82396 -0.0392 0.83177 -0.04383 0.83628 -0.05247 C 0.83941 -0.0571 0.84705 -0.05124 0.85121 -0.05556 C 0.85399 -0.0608 0.86094 -0.0608 0.86649 -0.06173 C 0.87621 -0.0642 0.88298 -0.07006 0.90069 -0.06173 C 0.91076 -0.05587 0.90989 -0.05648 0.91198 -0.04969 C 0.91406 -0.03735 0.91753 -0.0392 0.91076 -0.03025 C 0.90104 -0.03426 0.90746 -0.01945 0.90434 -0.02562 " pathEditMode="relative" rAng="0" ptsTypes="AAAAAAAAAAAAAAAAAAAAAAAAAAAAAAAAAAAAAAAAAAAAAAAAAAAAAAAAAAAAAAAAAAAAAAAAAAAAAAAAAAAAAAAAAAAAAAAAAAAAAAAAAAAAAAAAAAAAAAAAAAAAAAAAAAAAA">
                                      <p:cBhvr>
                                        <p:cTn id="50" dur="17100" fill="hold"/>
                                        <p:tgtEl>
                                          <p:spTgt spid="44"/>
                                        </p:tgtEl>
                                        <p:attrNameLst>
                                          <p:attrName>ppt_x</p:attrName>
                                          <p:attrName>ppt_y</p:attrName>
                                        </p:attrNameLst>
                                      </p:cBhvr>
                                      <p:rCtr x="45104" y="5864"/>
                                    </p:animMotion>
                                  </p:childTnLst>
                                </p:cTn>
                              </p:par>
                              <p:par>
                                <p:cTn id="51" presetID="1" presetClass="entr" presetSubtype="0" fill="hold" grpId="0" nodeType="withEffect">
                                  <p:stCondLst>
                                    <p:cond delay="1900"/>
                                  </p:stCondLst>
                                  <p:childTnLst>
                                    <p:set>
                                      <p:cBhvr>
                                        <p:cTn id="52" dur="1" fill="hold">
                                          <p:stCondLst>
                                            <p:cond delay="0"/>
                                          </p:stCondLst>
                                        </p:cTn>
                                        <p:tgtEl>
                                          <p:spTgt spid="42"/>
                                        </p:tgtEl>
                                        <p:attrNameLst>
                                          <p:attrName>style.visibility</p:attrName>
                                        </p:attrNameLst>
                                      </p:cBhvr>
                                      <p:to>
                                        <p:strVal val="visible"/>
                                      </p:to>
                                    </p:set>
                                  </p:childTnLst>
                                </p:cTn>
                              </p:par>
                              <p:par>
                                <p:cTn id="53" presetID="0" presetClass="path" presetSubtype="0" accel="50000" decel="50000" fill="hold" grpId="1" nodeType="withEffect">
                                  <p:stCondLst>
                                    <p:cond delay="0"/>
                                  </p:stCondLst>
                                  <p:childTnLst>
                                    <p:animMotion origin="layout" path="M -0.01181 0.02315 C -0.00955 0.00463 -0.0007 -0.0108 0.00816 -0.02716 C 0.01389 -0.03457 0.03003 -0.03704 0.03889 -0.04105 C 0.0467 -0.05031 0.06406 -0.06574 0.075 -0.07222 C 0.1033 -0.08055 0.11927 -0.07376 0.14896 -0.07654 C 0.16701 -0.07654 0.17066 -0.04753 0.18889 -0.04753 C 0.19514 -0.0463 0.20295 -0.00988 0.20868 -0.00957 C 0.21233 -0.00216 0.2217 0.02222 0.22778 0.02315 C 0.23177 0.03457 0.22795 0.0679 0.23542 0.0571 C 0.23698 0.06821 0.22899 0.08272 0.2375 0.07716 C 0.23802 0.08303 0.23854 0.09012 0.23854 0.09568 C 0.22569 0.11327 0.25087 0.09969 0.23594 0.11019 C 0.23472 0.1142 0.2342 0.11512 0.23281 0.11574 C 0.22743 0.12253 0.21962 0.11019 0.21128 0.10772 C 0.20712 0.09661 0.18733 0.06389 0.18524 0.07068 C 0.18108 0.06975 0.15399 0.08272 0.14948 0.10185 C 0.14062 0.13333 0.13542 0.1534 0.1474 0.17377 C 0.15087 0.19074 0.15555 0.2179 0.16701 0.23179 C 0.17795 0.24846 0.19722 0.25741 0.21389 0.26821 C 0.2375 0.25957 0.23437 0.27099 0.25087 0.25401 C 0.2816 0.18117 0.25885 0.20401 0.28073 0.17253 C 0.28229 0.16667 0.30885 0.16173 0.30937 0.15648 C 0.31042 0.15031 0.33385 0.14198 0.33385 0.14228 C 0.33437 0.13056 0.34375 0.14074 0.34531 0.13303 C 0.34583 0.12747 0.35312 0.13117 0.35573 0.12624 C 0.36562 0.11914 0.36979 0.11019 0.38177 0.10957 C 0.38819 0.10401 0.39583 0.0892 0.40469 0.08796 C 0.41111 0.08179 0.41719 0.07407 0.42465 0.07037 C 0.43038 0.06512 0.43542 0.05093 0.44028 0.05772 C 0.4533 0.04475 0.4408 0.0534 0.45174 0.04846 C 0.45538 0.04167 0.47066 0.04136 0.47448 0.03488 " pathEditMode="relative" rAng="0" ptsTypes="AAAAAAAAAAAAAAAAAAAAAAAAAAAAAAA">
                                      <p:cBhvr>
                                        <p:cTn id="54" dur="12000" fill="hold"/>
                                        <p:tgtEl>
                                          <p:spTgt spid="42"/>
                                        </p:tgtEl>
                                        <p:attrNameLst>
                                          <p:attrName>ppt_x</p:attrName>
                                          <p:attrName>ppt_y</p:attrName>
                                        </p:attrNameLst>
                                      </p:cBhvr>
                                      <p:rCtr x="24306" y="7253"/>
                                    </p:animMotion>
                                  </p:childTnLst>
                                </p:cTn>
                              </p:par>
                              <p:par>
                                <p:cTn id="55" presetID="1" presetClass="exit" presetSubtype="0" fill="hold" grpId="2" nodeType="withEffect">
                                  <p:stCondLst>
                                    <p:cond delay="11200"/>
                                  </p:stCondLst>
                                  <p:childTnLst>
                                    <p:set>
                                      <p:cBhvr>
                                        <p:cTn id="56" dur="1" fill="hold">
                                          <p:stCondLst>
                                            <p:cond delay="0"/>
                                          </p:stCondLst>
                                        </p:cTn>
                                        <p:tgtEl>
                                          <p:spTgt spid="42"/>
                                        </p:tgtEl>
                                        <p:attrNameLst>
                                          <p:attrName>style.visibility</p:attrName>
                                        </p:attrNameLst>
                                      </p:cBhvr>
                                      <p:to>
                                        <p:strVal val="hidden"/>
                                      </p:to>
                                    </p:set>
                                  </p:childTnLst>
                                </p:cTn>
                              </p:par>
                              <p:par>
                                <p:cTn id="57" presetID="1" presetClass="entr" presetSubtype="0" fill="hold" grpId="0" nodeType="withEffect">
                                  <p:stCondLst>
                                    <p:cond delay="2600"/>
                                  </p:stCondLst>
                                  <p:childTnLst>
                                    <p:set>
                                      <p:cBhvr>
                                        <p:cTn id="58" dur="1" fill="hold">
                                          <p:stCondLst>
                                            <p:cond delay="0"/>
                                          </p:stCondLst>
                                        </p:cTn>
                                        <p:tgtEl>
                                          <p:spTgt spid="43"/>
                                        </p:tgtEl>
                                        <p:attrNameLst>
                                          <p:attrName>style.visibility</p:attrName>
                                        </p:attrNameLst>
                                      </p:cBhvr>
                                      <p:to>
                                        <p:strVal val="visible"/>
                                      </p:to>
                                    </p:set>
                                  </p:childTnLst>
                                </p:cTn>
                              </p:par>
                              <p:par>
                                <p:cTn id="59" presetID="0" presetClass="path" presetSubtype="0" accel="50000" decel="50000" fill="hold" grpId="1" nodeType="withEffect">
                                  <p:stCondLst>
                                    <p:cond delay="2500"/>
                                  </p:stCondLst>
                                  <p:childTnLst>
                                    <p:animMotion origin="layout" path="M -0.00018 -0.00124 C -0.00261 -0.00216 -0.0073 2.34568E-6 -0.00973 -0.00432 C -0.01025 -0.00432 -0.00973 -0.00587 -0.01198 -0.00926 C -0.01198 -0.02068 -0.01441 -0.01729 -0.01546 -0.02809 C -0.01493 -0.03457 -0.01233 -0.03673 -0.01198 -0.04321 C -0.00035 -0.05432 -0.00487 -0.0534 0.00451 -0.05432 C 0.0092 -0.06019 0.01163 -0.06297 0.01632 -0.06482 C 0.02343 -0.06852 0.02517 -0.06976 0.02986 -0.07408 C 0.03697 -0.07932 0.03524 -0.07932 0.04218 -0.08457 C 0.04444 -0.08704 0.05104 -0.0858 0.05399 -0.09074 C 0.06024 -0.09815 0.06041 -0.09352 0.06718 -0.09722 C 0.07743 -0.10556 0.07465 -0.10556 0.08159 -0.10679 C 0.08854 -0.10895 0.08715 -0.10988 0.10833 -0.11019 C 0.1151 -0.10618 0.1309 -0.10895 0.14097 -0.10556 C 0.15086 -0.10062 0.16388 -0.09074 0.16875 -0.0892 C 0.17638 -0.07778 0.18385 -0.07377 0.18854 -0.06636 C 0.19097 -0.06019 0.20034 -0.04815 0.20034 -0.04784 C 0.20173 -0.03519 0.21632 -0.01945 0.22135 -0.00803 C 0.22361 0.00216 0.23107 0.0287 0.23107 0.04043 C 0.23576 0.05308 0.22621 0.05463 0.22864 0.06913 C 0.22864 0.07901 0.22135 0.07901 0.22135 0.08858 C 0.21927 0.10648 0.21684 0.10216 0.20972 0.1071 C 0.20711 0.1071 0.20034 0.07901 0.1993 0.07839 C 0.19479 0.07685 0.19548 0.06111 0.19305 0.05524 C 0.19062 0.05031 0.18125 0.0287 0.17673 0.03395 C 0.16961 0.03395 0.16944 0.03086 0.1625 0.03364 C 0.15781 0.03364 0.14843 0.05031 0.14375 0.05185 C 0.13906 0.05679 0.13888 0.06913 0.13645 0.07561 C 0.13177 0.10339 0.1342 0.07253 0.12951 0.09506 C 0.12482 0.11852 0.12951 0.10864 0.12725 0.12068 C 0.12725 0.14969 0.12951 0.13796 0.1342 0.16111 C 0.13906 0.18673 0.14548 0.19784 0.15781 0.20494 C 0.16423 0.21636 0.1875 0.22561 0.19479 0.22994 C 0.20503 0.2358 0.21197 0.24228 0.22048 0.24012 C 0.22621 0.24012 0.2309 0.23796 0.23524 0.23426 C 0.23958 0.22994 0.24409 0.22284 0.24687 0.21697 C 0.24687 0.21358 0.24757 0.20494 0.24913 0.19784 C 0.24982 0.19043 0.25451 0.17315 0.25451 0.17345 C 0.25937 0.1645 0.25225 0.15586 0.28211 0.13241 C 0.30156 0.11574 0.33246 0.10154 0.35607 0.08487 C 0.37968 0.06821 0.40295 0.04537 0.42204 0.03086 C 0.44097 0.01666 0.45972 2.34568E-6 0.47152 -0.00216 C 0.47864 2.34568E-6 0.50399 0.00926 0.5092 0.01142 C 0.51371 0.01234 0.51649 0.02376 0.52118 0.02963 C 0.53038 0.05185 0.53055 0.05463 0.52118 0.07685 C 0.51857 0.09074 0.5118 0.09722 0.50937 0.1108 C 0.50937 0.12592 0.49652 0.1358 0.50451 0.14753 C 0.50937 0.15741 0.51076 0.15308 0.51649 0.16111 C 0.52031 0.16882 0.53055 0.16666 0.53697 0.16882 C 0.54479 0.18055 0.54878 0.17315 0.56024 0.17407 C 0.57239 0.17315 0.59184 0.17407 0.59618 0.15092 C 0.59809 0.14753 0.58958 0.12376 0.58229 0.11852 C 0.56979 0.10864 0.55416 0.11296 0.5401 0.10987 C 0.53298 0.09722 0.52031 0.10339 0.51788 0.08765 C 0.5184 0.07839 0.51093 0.06111 0.51145 0.05308 C 0.51319 0.04444 0.53767 0.03302 0.54236 0.03024 C 0.5493 0.02099 0.56128 0.02747 0.56979 0.02222 C 0.57204 0.01666 0.57309 0.0145 0.57552 0.00648 C 0.57777 -0.00124 0.59322 -0.00124 0.5967 -0.01513 C 0.60607 -0.025 0.60746 -0.04105 0.61458 -0.05155 C 0.62257 -0.06358 0.63385 -0.07932 0.63888 -0.09352 C 0.6434 -0.10371 0.64757 -0.10556 0.64513 -0.12655 C 0.63437 -0.14043 0.64392 -0.14043 0.64774 -0.14043 L 0.66041 -0.14043 C 0.66979 -0.14043 0.66979 -0.13488 0.67899 -0.1284 C 0.68871 -0.1284 0.69791 -0.12037 0.7052 -0.1213 C 0.71458 -0.12037 0.73246 -0.11019 0.73593 -0.10432 C 0.73819 -0.09352 0.74062 -0.10062 0.74288 -0.09352 C 0.74531 -0.08364 0.7467 -0.07408 0.74774 -0.06297 C 0.75 -0.05895 0.75 -0.04753 0.75 -0.04661 C 0.74774 -0.00803 0.75 0.0145 0.73072 0.02222 C 0.71927 0.0216 0.70937 0.03086 0.7052 0.01142 C 0.70972 -0.00587 0.71197 -0.00432 0.71927 -0.00124 C 0.71927 0.00216 0.7217 0.0071 0.7217 0.01142 C 0.7217 0.01358 0.72413 0.01666 0.72413 0.01882 C 0.72638 0.03024 0.72638 0.04043 0.72882 0.05031 C 0.7309 0.08765 0.74947 0.12068 0.72395 0.13148 C 0.71927 0.13642 0.71597 0.13024 0.71128 0.13302 C 0.70763 0.13241 0.69739 0.13673 0.6927 0.13518 C 0.68611 0.13302 0.67222 0.11944 0.67152 0.1071 C 0.66979 0.09506 0.67691 0.0929 0.67899 0.0929 C 0.68402 0.0892 0.69739 0.09074 0.70052 0.09074 C 0.70972 0.09568 0.71927 0.14753 0.72638 0.16018 C 0.7309 0.18055 0.7302 0.15031 0.73715 0.16882 C 0.73958 0.18055 0.73489 0.19197 0.73507 0.2 C 0.72882 0.20617 0.70729 0.20802 0.69583 0.20494 C 0.69097 0.19352 0.66701 0.19969 0.66493 0.18241 C 0.66666 0.14691 0.67673 0.17037 0.69791 0.16173 C 0.70746 0.1537 0.70972 0.15895 0.71927 0.15247 C 0.7217 0.15247 0.72882 0.14876 0.72882 0.14969 C 0.73107 0.14382 0.73559 0.1358 0.73732 0.13086 C 0.73958 0.12592 0.74062 0.1142 0.74062 0.11574 C 0.73958 0.10926 0.73958 0.1037 0.73958 0.09938 C 0.73784 0.09722 0.73732 0.09722 0.73507 0.09506 C 0.73072 0.08765 0.72638 0.08271 0.71927 0.08055 C 0.71649 0.07561 0.70954 0.07129 0.70954 0.07253 C 0.70052 0.06173 0.70277 0.06327 0.69079 0.06111 C 0.68402 0.05463 0.68159 0.05031 0.67899 0.03673 C 0.67899 0.02099 0.67899 0.00494 0.68159 -0.01142 C 0.68159 -0.01636 0.68402 -0.02685 0.69288 -0.02655 C 0.70052 -0.02593 0.7184 -0.00741 0.7335 -0.00803 C 0.74444 -0.01513 0.74444 -0.0213 0.75156 -0.02439 C 0.75382 -0.02871 0.75 -0.01852 0.75243 -0.02439 C 0.76579 -0.02716 0.77361 -0.02439 0.77829 -0.03179 C 0.78541 -0.03673 0.78229 -0.05124 0.78732 -0.05895 C 0.78784 -0.0608 0.77517 -0.0429 0.77829 -0.04599 C 0.78072 -0.04722 0.79253 -0.06482 0.79722 -0.06976 C 0.80208 -0.075 0.80086 -0.075 0.80885 -0.08241 C 0.8151 -0.08611 0.81128 -0.0784 0.82083 -0.08488 C 0.82795 -0.08148 0.82951 -0.08642 0.83888 -0.0892 C 0.84114 -0.0821 0.84965 -0.09167 0.85746 -0.0892 C 0.86441 -0.08642 0.87586 -0.08488 0.87725 -0.07408 C 0.87604 -0.05309 0.88211 -0.05247 0.87031 -0.04753 C 0.86736 -0.04105 0.86319 -0.04105 0.8585 -0.04105 " pathEditMode="relative" rAng="0" ptsTypes="AAAAAAAAAAAAAAAAAAAAAAAAAAAAAAAAAAAAAAAAAAAAAAAAAAAAAAAAAAAAAAAAAAAAAAAAAAAAAAAAAAAAAAAAAAAAAAAAAAAAAAAAAAAAAAAAAA">
                                      <p:cBhvr>
                                        <p:cTn id="60" dur="17200" fill="hold"/>
                                        <p:tgtEl>
                                          <p:spTgt spid="43"/>
                                        </p:tgtEl>
                                        <p:attrNameLst>
                                          <p:attrName>ppt_x</p:attrName>
                                          <p:attrName>ppt_y</p:attrName>
                                        </p:attrNameLst>
                                      </p:cBhvr>
                                      <p:rCtr x="43125" y="5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8" grpId="0" animBg="1"/>
      <p:bldP spid="38" grpId="1" animBg="1"/>
      <p:bldP spid="38" grpId="2" animBg="1"/>
      <p:bldP spid="39" grpId="0" animBg="1"/>
      <p:bldP spid="39" grpId="1" animBg="1"/>
      <p:bldP spid="40" grpId="0" animBg="1"/>
      <p:bldP spid="40" grpId="1" animBg="1"/>
      <p:bldP spid="41" grpId="0" animBg="1"/>
      <p:bldP spid="41" grpId="1" animBg="1"/>
      <p:bldP spid="41" grpId="2" animBg="1"/>
      <p:bldP spid="42" grpId="0" animBg="1"/>
      <p:bldP spid="42" grpId="1" animBg="1"/>
      <p:bldP spid="42" grpId="2" animBg="1"/>
      <p:bldP spid="43" grpId="0" animBg="1"/>
      <p:bldP spid="43" grpId="1" animBg="1"/>
      <p:bldP spid="44" grpId="0" animBg="1"/>
      <p:bldP spid="44" grpId="1" animBg="1"/>
      <p:bldP spid="45" grpId="0" animBg="1"/>
      <p:bldP spid="45" grpId="1" animBg="1"/>
      <p:bldP spid="45" grpId="2" animBg="1"/>
      <p:bldP spid="46" grpId="0" animBg="1"/>
      <p:bldP spid="46" grpId="1" animBg="1"/>
      <p:bldP spid="46" grpId="2" animBg="1"/>
      <p:bldP spid="37" grpId="0" animBg="1"/>
      <p:bldP spid="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8E0E53-6863-4846-B49E-4BAF9D3E63BB}"/>
              </a:ext>
            </a:extLst>
          </p:cNvPr>
          <p:cNvSpPr>
            <a:spLocks noGrp="1"/>
          </p:cNvSpPr>
          <p:nvPr>
            <p:ph type="title"/>
          </p:nvPr>
        </p:nvSpPr>
        <p:spPr>
          <a:xfrm>
            <a:off x="672353" y="-71718"/>
            <a:ext cx="11519647" cy="1577509"/>
          </a:xfrm>
        </p:spPr>
        <p:txBody>
          <a:bodyPr>
            <a:normAutofit/>
          </a:bodyPr>
          <a:lstStyle/>
          <a:p>
            <a:r>
              <a:rPr lang="en-AU" sz="3600" b="1" dirty="0">
                <a:solidFill>
                  <a:srgbClr val="002060"/>
                </a:solidFill>
              </a:rPr>
              <a:t>Comparison of different  Phosphorus sources </a:t>
            </a:r>
            <a:r>
              <a:rPr lang="en-AU" sz="2800" b="1" dirty="0">
                <a:solidFill>
                  <a:srgbClr val="002060"/>
                </a:solidFill>
              </a:rPr>
              <a:t>(INRA, Premier Atlas 2016)</a:t>
            </a:r>
          </a:p>
        </p:txBody>
      </p:sp>
      <p:graphicFrame>
        <p:nvGraphicFramePr>
          <p:cNvPr id="7" name="Table 7">
            <a:extLst>
              <a:ext uri="{FF2B5EF4-FFF2-40B4-BE49-F238E27FC236}">
                <a16:creationId xmlns:a16="http://schemas.microsoft.com/office/drawing/2014/main" id="{1E744A3A-C008-4070-BF18-8BC25C1A3FD5}"/>
              </a:ext>
            </a:extLst>
          </p:cNvPr>
          <p:cNvGraphicFramePr>
            <a:graphicFrameLocks noGrp="1"/>
          </p:cNvGraphicFramePr>
          <p:nvPr>
            <p:ph idx="1"/>
            <p:extLst>
              <p:ext uri="{D42A27DB-BD31-4B8C-83A1-F6EECF244321}">
                <p14:modId xmlns:p14="http://schemas.microsoft.com/office/powerpoint/2010/main" val="2449082845"/>
              </p:ext>
            </p:extLst>
          </p:nvPr>
        </p:nvGraphicFramePr>
        <p:xfrm>
          <a:off x="672353" y="1440138"/>
          <a:ext cx="11174041" cy="4532930"/>
        </p:xfrm>
        <a:graphic>
          <a:graphicData uri="http://schemas.openxmlformats.org/drawingml/2006/table">
            <a:tbl>
              <a:tblPr firstRow="1" bandRow="1">
                <a:tableStyleId>{5C22544A-7EE6-4342-B048-85BDC9FD1C3A}</a:tableStyleId>
              </a:tblPr>
              <a:tblGrid>
                <a:gridCol w="2843989">
                  <a:extLst>
                    <a:ext uri="{9D8B030D-6E8A-4147-A177-3AD203B41FA5}">
                      <a16:colId xmlns:a16="http://schemas.microsoft.com/office/drawing/2014/main" val="2685163564"/>
                    </a:ext>
                  </a:extLst>
                </a:gridCol>
                <a:gridCol w="1243917">
                  <a:extLst>
                    <a:ext uri="{9D8B030D-6E8A-4147-A177-3AD203B41FA5}">
                      <a16:colId xmlns:a16="http://schemas.microsoft.com/office/drawing/2014/main" val="4263879556"/>
                    </a:ext>
                  </a:extLst>
                </a:gridCol>
                <a:gridCol w="1708587">
                  <a:extLst>
                    <a:ext uri="{9D8B030D-6E8A-4147-A177-3AD203B41FA5}">
                      <a16:colId xmlns:a16="http://schemas.microsoft.com/office/drawing/2014/main" val="2845354891"/>
                    </a:ext>
                  </a:extLst>
                </a:gridCol>
                <a:gridCol w="1540436">
                  <a:extLst>
                    <a:ext uri="{9D8B030D-6E8A-4147-A177-3AD203B41FA5}">
                      <a16:colId xmlns:a16="http://schemas.microsoft.com/office/drawing/2014/main" val="966785345"/>
                    </a:ext>
                  </a:extLst>
                </a:gridCol>
                <a:gridCol w="1918556">
                  <a:extLst>
                    <a:ext uri="{9D8B030D-6E8A-4147-A177-3AD203B41FA5}">
                      <a16:colId xmlns:a16="http://schemas.microsoft.com/office/drawing/2014/main" val="696713411"/>
                    </a:ext>
                  </a:extLst>
                </a:gridCol>
                <a:gridCol w="1918556">
                  <a:extLst>
                    <a:ext uri="{9D8B030D-6E8A-4147-A177-3AD203B41FA5}">
                      <a16:colId xmlns:a16="http://schemas.microsoft.com/office/drawing/2014/main" val="3069917690"/>
                    </a:ext>
                  </a:extLst>
                </a:gridCol>
              </a:tblGrid>
              <a:tr h="911826">
                <a:tc>
                  <a:txBody>
                    <a:bodyPr/>
                    <a:lstStyle/>
                    <a:p>
                      <a:r>
                        <a:rPr lang="en-AU" dirty="0"/>
                        <a:t>Ingredient</a:t>
                      </a:r>
                    </a:p>
                  </a:txBody>
                  <a:tcPr/>
                </a:tc>
                <a:tc>
                  <a:txBody>
                    <a:bodyPr/>
                    <a:lstStyle/>
                    <a:p>
                      <a:pPr algn="ctr"/>
                      <a:r>
                        <a:rPr lang="en-AU" dirty="0"/>
                        <a:t>Total P %</a:t>
                      </a:r>
                    </a:p>
                  </a:txBody>
                  <a:tcPr/>
                </a:tc>
                <a:tc>
                  <a:txBody>
                    <a:bodyPr/>
                    <a:lstStyle/>
                    <a:p>
                      <a:pPr algn="ctr"/>
                      <a:r>
                        <a:rPr lang="en-AU" dirty="0"/>
                        <a:t>Amount of Digestible P %*</a:t>
                      </a:r>
                    </a:p>
                  </a:txBody>
                  <a:tcPr/>
                </a:tc>
                <a:tc>
                  <a:txBody>
                    <a:bodyPr/>
                    <a:lstStyle/>
                    <a:p>
                      <a:pPr algn="ctr"/>
                      <a:r>
                        <a:rPr lang="en-AU" dirty="0"/>
                        <a:t>P Digestibility Pigs </a:t>
                      </a:r>
                    </a:p>
                    <a:p>
                      <a:pPr algn="ctr"/>
                      <a:r>
                        <a:rPr lang="en-AU" dirty="0"/>
                        <a:t>%</a:t>
                      </a:r>
                    </a:p>
                  </a:txBody>
                  <a:tcPr/>
                </a:tc>
                <a:tc>
                  <a:txBody>
                    <a:bodyPr/>
                    <a:lstStyle/>
                    <a:p>
                      <a:pPr algn="ctr"/>
                      <a:r>
                        <a:rPr lang="en-US" dirty="0"/>
                        <a:t>Citric Acid Solubility </a:t>
                      </a:r>
                      <a:endParaRPr lang="en-AU" dirty="0"/>
                    </a:p>
                  </a:txBody>
                  <a:tcPr/>
                </a:tc>
                <a:tc>
                  <a:txBody>
                    <a:bodyPr/>
                    <a:lstStyle/>
                    <a:p>
                      <a:pPr algn="ctr"/>
                      <a:r>
                        <a:rPr lang="en-AU" dirty="0"/>
                        <a:t>P Solubility in water</a:t>
                      </a:r>
                    </a:p>
                  </a:txBody>
                  <a:tcPr/>
                </a:tc>
                <a:extLst>
                  <a:ext uri="{0D108BD9-81ED-4DB2-BD59-A6C34878D82A}">
                    <a16:rowId xmlns:a16="http://schemas.microsoft.com/office/drawing/2014/main" val="894815475"/>
                  </a:ext>
                </a:extLst>
              </a:tr>
              <a:tr h="723706">
                <a:tc>
                  <a:txBody>
                    <a:bodyPr/>
                    <a:lstStyle/>
                    <a:p>
                      <a:r>
                        <a:rPr lang="en-AU" dirty="0"/>
                        <a:t>Monosodium Phosphate</a:t>
                      </a:r>
                    </a:p>
                  </a:txBody>
                  <a:tcPr/>
                </a:tc>
                <a:tc>
                  <a:txBody>
                    <a:bodyPr/>
                    <a:lstStyle/>
                    <a:p>
                      <a:pPr algn="ctr"/>
                      <a:r>
                        <a:rPr lang="en-AU" dirty="0"/>
                        <a:t>25.5</a:t>
                      </a:r>
                    </a:p>
                  </a:txBody>
                  <a:tcPr/>
                </a:tc>
                <a:tc>
                  <a:txBody>
                    <a:bodyPr/>
                    <a:lstStyle/>
                    <a:p>
                      <a:pPr algn="ctr"/>
                      <a:r>
                        <a:rPr lang="en-AU" dirty="0"/>
                        <a:t>23.0</a:t>
                      </a:r>
                    </a:p>
                  </a:txBody>
                  <a:tcPr/>
                </a:tc>
                <a:tc>
                  <a:txBody>
                    <a:bodyPr/>
                    <a:lstStyle/>
                    <a:p>
                      <a:pPr algn="ctr"/>
                      <a:r>
                        <a:rPr lang="en-AU" dirty="0"/>
                        <a:t>90</a:t>
                      </a:r>
                    </a:p>
                  </a:txBody>
                  <a:tcPr/>
                </a:tc>
                <a:tc>
                  <a:txBody>
                    <a:bodyPr/>
                    <a:lstStyle/>
                    <a:p>
                      <a:pPr algn="ctr"/>
                      <a:r>
                        <a:rPr lang="en-US" dirty="0"/>
                        <a:t>&gt;98%</a:t>
                      </a:r>
                      <a:endParaRPr lang="en-AU" dirty="0"/>
                    </a:p>
                  </a:txBody>
                  <a:tcPr/>
                </a:tc>
                <a:tc>
                  <a:txBody>
                    <a:bodyPr/>
                    <a:lstStyle/>
                    <a:p>
                      <a:pPr algn="ctr"/>
                      <a:r>
                        <a:rPr lang="en-AU" dirty="0"/>
                        <a:t>&gt;95%</a:t>
                      </a:r>
                    </a:p>
                  </a:txBody>
                  <a:tcPr/>
                </a:tc>
                <a:extLst>
                  <a:ext uri="{0D108BD9-81ED-4DB2-BD59-A6C34878D82A}">
                    <a16:rowId xmlns:a16="http://schemas.microsoft.com/office/drawing/2014/main" val="3034431032"/>
                  </a:ext>
                </a:extLst>
              </a:tr>
              <a:tr h="723706">
                <a:tc>
                  <a:txBody>
                    <a:bodyPr/>
                    <a:lstStyle/>
                    <a:p>
                      <a:r>
                        <a:rPr lang="en-AU" dirty="0"/>
                        <a:t>Monocalcium Phosphate</a:t>
                      </a:r>
                    </a:p>
                  </a:txBody>
                  <a:tcPr/>
                </a:tc>
                <a:tc>
                  <a:txBody>
                    <a:bodyPr/>
                    <a:lstStyle/>
                    <a:p>
                      <a:pPr algn="ctr"/>
                      <a:r>
                        <a:rPr lang="en-AU" dirty="0"/>
                        <a:t>22.7</a:t>
                      </a:r>
                    </a:p>
                  </a:txBody>
                  <a:tcPr/>
                </a:tc>
                <a:tc>
                  <a:txBody>
                    <a:bodyPr/>
                    <a:lstStyle/>
                    <a:p>
                      <a:pPr algn="ctr"/>
                      <a:r>
                        <a:rPr lang="en-AU" dirty="0"/>
                        <a:t>20.3</a:t>
                      </a:r>
                    </a:p>
                  </a:txBody>
                  <a:tcPr/>
                </a:tc>
                <a:tc>
                  <a:txBody>
                    <a:bodyPr/>
                    <a:lstStyle/>
                    <a:p>
                      <a:pPr algn="ctr"/>
                      <a:r>
                        <a:rPr lang="en-AU" dirty="0"/>
                        <a:t>89</a:t>
                      </a:r>
                    </a:p>
                  </a:txBody>
                  <a:tcPr/>
                </a:tc>
                <a:tc>
                  <a:txBody>
                    <a:bodyPr/>
                    <a:lstStyle/>
                    <a:p>
                      <a:pPr algn="ctr"/>
                      <a:r>
                        <a:rPr lang="en-US" dirty="0"/>
                        <a:t>95%</a:t>
                      </a:r>
                      <a:endParaRPr lang="en-AU" dirty="0"/>
                    </a:p>
                  </a:txBody>
                  <a:tcPr/>
                </a:tc>
                <a:tc>
                  <a:txBody>
                    <a:bodyPr/>
                    <a:lstStyle/>
                    <a:p>
                      <a:pPr algn="ctr"/>
                      <a:r>
                        <a:rPr lang="en-AU" dirty="0"/>
                        <a:t>75-95%</a:t>
                      </a:r>
                    </a:p>
                  </a:txBody>
                  <a:tcPr/>
                </a:tc>
                <a:extLst>
                  <a:ext uri="{0D108BD9-81ED-4DB2-BD59-A6C34878D82A}">
                    <a16:rowId xmlns:a16="http://schemas.microsoft.com/office/drawing/2014/main" val="873155269"/>
                  </a:ext>
                </a:extLst>
              </a:tr>
              <a:tr h="723706">
                <a:tc>
                  <a:txBody>
                    <a:bodyPr/>
                    <a:lstStyle/>
                    <a:p>
                      <a:r>
                        <a:rPr lang="en-AU" dirty="0"/>
                        <a:t>Mono Dicalcium Phosphate</a:t>
                      </a:r>
                    </a:p>
                  </a:txBody>
                  <a:tcPr/>
                </a:tc>
                <a:tc>
                  <a:txBody>
                    <a:bodyPr/>
                    <a:lstStyle/>
                    <a:p>
                      <a:pPr algn="ctr"/>
                      <a:r>
                        <a:rPr lang="en-AU" dirty="0"/>
                        <a:t>21.3</a:t>
                      </a:r>
                    </a:p>
                  </a:txBody>
                  <a:tcPr/>
                </a:tc>
                <a:tc>
                  <a:txBody>
                    <a:bodyPr/>
                    <a:lstStyle/>
                    <a:p>
                      <a:pPr algn="ctr"/>
                      <a:r>
                        <a:rPr lang="en-AU" dirty="0"/>
                        <a:t>16.6</a:t>
                      </a:r>
                    </a:p>
                  </a:txBody>
                  <a:tcPr/>
                </a:tc>
                <a:tc>
                  <a:txBody>
                    <a:bodyPr/>
                    <a:lstStyle/>
                    <a:p>
                      <a:pPr algn="ctr"/>
                      <a:r>
                        <a:rPr lang="en-AU" dirty="0"/>
                        <a:t>78</a:t>
                      </a:r>
                    </a:p>
                  </a:txBody>
                  <a:tcPr/>
                </a:tc>
                <a:tc>
                  <a:txBody>
                    <a:bodyPr/>
                    <a:lstStyle/>
                    <a:p>
                      <a:pPr algn="ctr"/>
                      <a:r>
                        <a:rPr lang="en-US" dirty="0"/>
                        <a:t>95%</a:t>
                      </a:r>
                      <a:endParaRPr lang="en-AU" dirty="0"/>
                    </a:p>
                  </a:txBody>
                  <a:tcPr/>
                </a:tc>
                <a:tc>
                  <a:txBody>
                    <a:bodyPr/>
                    <a:lstStyle/>
                    <a:p>
                      <a:pPr algn="ctr"/>
                      <a:r>
                        <a:rPr lang="en-AU" dirty="0"/>
                        <a:t>50-85%</a:t>
                      </a:r>
                    </a:p>
                  </a:txBody>
                  <a:tcPr/>
                </a:tc>
                <a:extLst>
                  <a:ext uri="{0D108BD9-81ED-4DB2-BD59-A6C34878D82A}">
                    <a16:rowId xmlns:a16="http://schemas.microsoft.com/office/drawing/2014/main" val="590255763"/>
                  </a:ext>
                </a:extLst>
              </a:tr>
              <a:tr h="723706">
                <a:tc>
                  <a:txBody>
                    <a:bodyPr/>
                    <a:lstStyle/>
                    <a:p>
                      <a:r>
                        <a:rPr lang="en-AU" dirty="0"/>
                        <a:t>Dicalcium Phosphate*</a:t>
                      </a:r>
                    </a:p>
                  </a:txBody>
                  <a:tcPr/>
                </a:tc>
                <a:tc>
                  <a:txBody>
                    <a:bodyPr/>
                    <a:lstStyle/>
                    <a:p>
                      <a:pPr algn="ctr"/>
                      <a:r>
                        <a:rPr lang="en-AU" dirty="0"/>
                        <a:t>18</a:t>
                      </a:r>
                    </a:p>
                  </a:txBody>
                  <a:tcPr/>
                </a:tc>
                <a:tc>
                  <a:txBody>
                    <a:bodyPr/>
                    <a:lstStyle/>
                    <a:p>
                      <a:pPr algn="ctr"/>
                      <a:r>
                        <a:rPr lang="en-AU" dirty="0"/>
                        <a:t>13.1</a:t>
                      </a:r>
                    </a:p>
                  </a:txBody>
                  <a:tcPr/>
                </a:tc>
                <a:tc>
                  <a:txBody>
                    <a:bodyPr/>
                    <a:lstStyle/>
                    <a:p>
                      <a:pPr algn="ctr"/>
                      <a:r>
                        <a:rPr lang="en-AU" dirty="0"/>
                        <a:t>72</a:t>
                      </a:r>
                    </a:p>
                  </a:txBody>
                  <a:tcPr/>
                </a:tc>
                <a:tc>
                  <a:txBody>
                    <a:bodyPr/>
                    <a:lstStyle/>
                    <a:p>
                      <a:pPr algn="ctr"/>
                      <a:r>
                        <a:rPr lang="en-US" dirty="0"/>
                        <a:t>90%</a:t>
                      </a:r>
                      <a:endParaRPr lang="en-AU" dirty="0"/>
                    </a:p>
                  </a:txBody>
                  <a:tcPr/>
                </a:tc>
                <a:tc>
                  <a:txBody>
                    <a:bodyPr/>
                    <a:lstStyle/>
                    <a:p>
                      <a:pPr algn="ctr"/>
                      <a:r>
                        <a:rPr lang="en-AU" dirty="0"/>
                        <a:t>10-20%</a:t>
                      </a:r>
                    </a:p>
                  </a:txBody>
                  <a:tcPr/>
                </a:tc>
                <a:extLst>
                  <a:ext uri="{0D108BD9-81ED-4DB2-BD59-A6C34878D82A}">
                    <a16:rowId xmlns:a16="http://schemas.microsoft.com/office/drawing/2014/main" val="614030055"/>
                  </a:ext>
                </a:extLst>
              </a:tr>
              <a:tr h="723706">
                <a:tc>
                  <a:txBody>
                    <a:bodyPr/>
                    <a:lstStyle/>
                    <a:p>
                      <a:r>
                        <a:rPr lang="en-AU" dirty="0"/>
                        <a:t>Tricalcium Phosphate*</a:t>
                      </a:r>
                    </a:p>
                  </a:txBody>
                  <a:tcPr/>
                </a:tc>
                <a:tc>
                  <a:txBody>
                    <a:bodyPr/>
                    <a:lstStyle/>
                    <a:p>
                      <a:pPr algn="ctr"/>
                      <a:r>
                        <a:rPr lang="en-AU" dirty="0"/>
                        <a:t>(16)18</a:t>
                      </a:r>
                    </a:p>
                  </a:txBody>
                  <a:tcPr/>
                </a:tc>
                <a:tc>
                  <a:txBody>
                    <a:bodyPr/>
                    <a:lstStyle/>
                    <a:p>
                      <a:pPr algn="ctr"/>
                      <a:r>
                        <a:rPr lang="en-AU" dirty="0"/>
                        <a:t>10.0</a:t>
                      </a:r>
                    </a:p>
                  </a:txBody>
                  <a:tcPr/>
                </a:tc>
                <a:tc>
                  <a:txBody>
                    <a:bodyPr/>
                    <a:lstStyle/>
                    <a:p>
                      <a:pPr algn="ctr"/>
                      <a:r>
                        <a:rPr lang="en-AU" dirty="0"/>
                        <a:t>55</a:t>
                      </a:r>
                    </a:p>
                  </a:txBody>
                  <a:tcPr/>
                </a:tc>
                <a:tc>
                  <a:txBody>
                    <a:bodyPr/>
                    <a:lstStyle/>
                    <a:p>
                      <a:pPr algn="ctr"/>
                      <a:r>
                        <a:rPr lang="en-US" dirty="0"/>
                        <a:t>&lt;80%</a:t>
                      </a:r>
                      <a:endParaRPr lang="en-AU" dirty="0"/>
                    </a:p>
                  </a:txBody>
                  <a:tcPr/>
                </a:tc>
                <a:tc>
                  <a:txBody>
                    <a:bodyPr/>
                    <a:lstStyle/>
                    <a:p>
                      <a:pPr algn="ctr"/>
                      <a:r>
                        <a:rPr lang="en-US" dirty="0"/>
                        <a:t>&lt;</a:t>
                      </a:r>
                      <a:r>
                        <a:rPr lang="en-AU" dirty="0"/>
                        <a:t>1%</a:t>
                      </a:r>
                    </a:p>
                  </a:txBody>
                  <a:tcPr/>
                </a:tc>
                <a:extLst>
                  <a:ext uri="{0D108BD9-81ED-4DB2-BD59-A6C34878D82A}">
                    <a16:rowId xmlns:a16="http://schemas.microsoft.com/office/drawing/2014/main" val="2007544838"/>
                  </a:ext>
                </a:extLst>
              </a:tr>
            </a:tbl>
          </a:graphicData>
        </a:graphic>
      </p:graphicFrame>
    </p:spTree>
    <p:extLst>
      <p:ext uri="{BB962C8B-B14F-4D97-AF65-F5344CB8AC3E}">
        <p14:creationId xmlns:p14="http://schemas.microsoft.com/office/powerpoint/2010/main" val="118939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352145"/>
            <a:ext cx="11233248" cy="2452811"/>
          </a:xfrm>
        </p:spPr>
        <p:txBody>
          <a:bodyPr>
            <a:normAutofit/>
          </a:bodyPr>
          <a:lstStyle/>
          <a:p>
            <a:r>
              <a:rPr lang="en-AU" sz="4000" b="1" dirty="0">
                <a:solidFill>
                  <a:schemeClr val="tx2"/>
                </a:solidFill>
              </a:rPr>
              <a:t>Phosphorus digestibility is similar between pigs and poultry…. Ruminants? </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275" y="1819962"/>
            <a:ext cx="4571129" cy="321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853" y="2316107"/>
            <a:ext cx="4651367" cy="245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0A2D7B0A-5505-4113-9288-485631618284}"/>
              </a:ext>
            </a:extLst>
          </p:cNvPr>
          <p:cNvPicPr>
            <a:picLocks noChangeAspect="1"/>
          </p:cNvPicPr>
          <p:nvPr/>
        </p:nvPicPr>
        <p:blipFill>
          <a:blip r:embed="rId4"/>
          <a:stretch>
            <a:fillRect/>
          </a:stretch>
        </p:blipFill>
        <p:spPr>
          <a:xfrm>
            <a:off x="4545866" y="4858743"/>
            <a:ext cx="3558227" cy="2089081"/>
          </a:xfrm>
          <a:prstGeom prst="rect">
            <a:avLst/>
          </a:prstGeom>
        </p:spPr>
      </p:pic>
      <p:sp>
        <p:nvSpPr>
          <p:cNvPr id="5" name="TextBox 4">
            <a:extLst>
              <a:ext uri="{FF2B5EF4-FFF2-40B4-BE49-F238E27FC236}">
                <a16:creationId xmlns:a16="http://schemas.microsoft.com/office/drawing/2014/main" id="{B14CF463-7AA5-47BD-BDDF-04B3BD3D023F}"/>
              </a:ext>
            </a:extLst>
          </p:cNvPr>
          <p:cNvSpPr txBox="1"/>
          <p:nvPr/>
        </p:nvSpPr>
        <p:spPr>
          <a:xfrm>
            <a:off x="5270295" y="4858743"/>
            <a:ext cx="2053870"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8506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099"/>
                                        </p:tgtEl>
                                        <p:attrNameLst>
                                          <p:attrName>style.opacity</p:attrName>
                                        </p:attrNameLst>
                                      </p:cBhvr>
                                      <p:to>
                                        <p:strVal val="0.5"/>
                                      </p:to>
                                    </p:set>
                                    <p:animEffect filter="image" prLst="opacity: 0.5">
                                      <p:cBhvr rctx="IE">
                                        <p:cTn id="7" dur="indefinite"/>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3D4A8"/>
            </a:gs>
            <a:gs pos="25000">
              <a:srgbClr val="21D6E0"/>
            </a:gs>
            <a:gs pos="75000">
              <a:srgbClr val="0087E6"/>
            </a:gs>
            <a:gs pos="100000">
              <a:srgbClr val="005CBF"/>
            </a:gs>
          </a:gsLst>
          <a:lin ang="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Custom 2">
      <a:dk1>
        <a:srgbClr val="246DA4"/>
      </a:dk1>
      <a:lt1>
        <a:srgbClr val="FFFFFF"/>
      </a:lt1>
      <a:dk2>
        <a:srgbClr val="000000"/>
      </a:dk2>
      <a:lt2>
        <a:srgbClr val="FFFFFF"/>
      </a:lt2>
      <a:accent1>
        <a:srgbClr val="40B9D8"/>
      </a:accent1>
      <a:accent2>
        <a:srgbClr val="DE5A26"/>
      </a:accent2>
      <a:accent3>
        <a:srgbClr val="533D33"/>
      </a:accent3>
      <a:accent4>
        <a:srgbClr val="807A77"/>
      </a:accent4>
      <a:accent5>
        <a:srgbClr val="435875"/>
      </a:accent5>
      <a:accent6>
        <a:srgbClr val="EF8107"/>
      </a:accent6>
      <a:hlink>
        <a:srgbClr val="40B9D8"/>
      </a:hlink>
      <a:folHlink>
        <a:srgbClr val="435875"/>
      </a:folHlink>
    </a:clrScheme>
    <a:fontScheme name="Arial">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1672</Words>
  <Application>Microsoft Office PowerPoint</Application>
  <PresentationFormat>Widescreen</PresentationFormat>
  <Paragraphs>365</Paragraphs>
  <Slides>22</Slides>
  <Notes>13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3</vt:i4>
      </vt:variant>
      <vt:variant>
        <vt:lpstr>Slide Titles</vt:lpstr>
      </vt:variant>
      <vt:variant>
        <vt:i4>22</vt:i4>
      </vt:variant>
    </vt:vector>
  </HeadingPairs>
  <TitlesOfParts>
    <vt:vector size="38" baseType="lpstr">
      <vt:lpstr>Arial</vt:lpstr>
      <vt:lpstr>Arial </vt:lpstr>
      <vt:lpstr>Arial Black</vt:lpstr>
      <vt:lpstr>Calibri</vt:lpstr>
      <vt:lpstr>Calibri Light</vt:lpstr>
      <vt:lpstr>Georgia</vt:lpstr>
      <vt:lpstr>Times</vt:lpstr>
      <vt:lpstr>Univers LT 45 Light</vt:lpstr>
      <vt:lpstr>Verdana</vt:lpstr>
      <vt:lpstr>Wingdings</vt:lpstr>
      <vt:lpstr>Office Theme</vt:lpstr>
      <vt:lpstr>1_Office Theme</vt:lpstr>
      <vt:lpstr>2_Office Theme</vt:lpstr>
      <vt:lpstr>Document</vt:lpstr>
      <vt:lpstr>Photo Editor Photo</vt:lpstr>
      <vt:lpstr>Slide</vt:lpstr>
      <vt:lpstr>Phosphorus in the nutrition of poultry and pigs in intensive production systems </vt:lpstr>
      <vt:lpstr>Scope of the presentation</vt:lpstr>
      <vt:lpstr>Phosphorus (P) essential for growth and health</vt:lpstr>
      <vt:lpstr>Marginal Phosphorus in diets causes…</vt:lpstr>
      <vt:lpstr> Phosphorus availability </vt:lpstr>
      <vt:lpstr>          Measuring Phosphorus availability in inorganic P sources </vt:lpstr>
      <vt:lpstr>PowerPoint Presentation</vt:lpstr>
      <vt:lpstr>Comparison of different  Phosphorus sources (INRA, Premier Atlas 2016)</vt:lpstr>
      <vt:lpstr>Phosphorus digestibility is similar between pigs and poultry…. Ruminants? </vt:lpstr>
      <vt:lpstr>PowerPoint Presentation</vt:lpstr>
      <vt:lpstr>Mono-calcium phosphate produces better performance than Dicalcium Phosphate </vt:lpstr>
      <vt:lpstr> Change in type of inorganic Phosphorus </vt:lpstr>
      <vt:lpstr>PowerPoint Presentation</vt:lpstr>
      <vt:lpstr>PowerPoint Presentation</vt:lpstr>
      <vt:lpstr>PowerPoint Presentation</vt:lpstr>
      <vt:lpstr>PowerPoint Presentation</vt:lpstr>
      <vt:lpstr>Interactions of phytic acid with dietary nutrients are pH dependent</vt:lpstr>
      <vt:lpstr>PowerPoint Presentation</vt:lpstr>
      <vt:lpstr>PowerPoint Presentation</vt:lpstr>
      <vt:lpstr>Our Objective: Hydrolyze 100% Phytate as fast as possible</vt:lpstr>
      <vt:lpstr>Different Phytases have different pH optima and different RELATIVE activity at low pH vs. pH 5.5.</vt:lpstr>
      <vt:lpstr>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Cadogan</dc:creator>
  <cp:lastModifiedBy>David Cadogan</cp:lastModifiedBy>
  <cp:revision>39</cp:revision>
  <dcterms:created xsi:type="dcterms:W3CDTF">2019-11-04T22:33:28Z</dcterms:created>
  <dcterms:modified xsi:type="dcterms:W3CDTF">2019-11-11T22:49:10Z</dcterms:modified>
</cp:coreProperties>
</file>